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94" r:id="rId3"/>
    <p:sldId id="293" r:id="rId4"/>
    <p:sldId id="300" r:id="rId5"/>
    <p:sldId id="328" r:id="rId6"/>
    <p:sldId id="329" r:id="rId7"/>
    <p:sldId id="302" r:id="rId8"/>
    <p:sldId id="303" r:id="rId9"/>
    <p:sldId id="304" r:id="rId10"/>
    <p:sldId id="305" r:id="rId11"/>
    <p:sldId id="306" r:id="rId12"/>
    <p:sldId id="330" r:id="rId13"/>
    <p:sldId id="307" r:id="rId14"/>
    <p:sldId id="308" r:id="rId15"/>
    <p:sldId id="309" r:id="rId16"/>
    <p:sldId id="281" r:id="rId17"/>
    <p:sldId id="283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80D8-1507-4584-9CC4-BB8AD03ABAF5}" type="datetimeFigureOut">
              <a:rPr lang="sk-SK" smtClean="0"/>
              <a:t>24.4.2023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D6556-AB47-4988-84BA-D22D10C7B506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527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36C62A-5E4A-4B83-0119-6204FD1F1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59E5C0-9082-D262-A01C-94C4FAF3B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D49BE8B-BF17-57E1-FEB2-E7F469F67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626A-7ED4-4242-B701-39894D4A07EC}" type="datetime1">
              <a:rPr lang="sk-SK" smtClean="0"/>
              <a:t>24.4.2023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2FE051C-84A0-99A8-FC00-7DEF22A9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9906566-73B4-340D-0EE4-9D0B8328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87FB-BF2A-4DB4-80DE-D4190387D93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060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56335-553D-25F4-5AA8-EE97B817E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060BFDF-288F-1F71-276C-BE0857878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D0D91AC-82D3-C75C-2BE6-E704FC51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A9F1F-D917-4EF0-B63B-90E56FA1FDE0}" type="datetime1">
              <a:rPr lang="sk-SK" smtClean="0"/>
              <a:t>24.4.2023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996A9AD-65CE-0287-220E-9E27EFB6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6979D4D-2A17-ACCB-6A69-A639FAA5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87FB-BF2A-4DB4-80DE-D4190387D93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1619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EA2F69A-94CE-D154-2380-94EC2A5733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57B9B33-C415-93D8-E955-9D8772B2D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68636AA-DD8D-EE75-B44F-A10304CE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74FC-841D-4B91-91EB-48DDA22B4C8C}" type="datetime1">
              <a:rPr lang="sk-SK" smtClean="0"/>
              <a:t>24.4.2023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F87C882-352A-9E98-1D94-67D0351F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D6C9526-29DE-8E25-4111-588A9016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87FB-BF2A-4DB4-80DE-D4190387D93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7592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94978-B631-679A-5C62-0EF9E422C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921F7D-628C-B4D9-AEBE-AF111C2AC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EDCA341-8FE5-4300-D9AD-DF1FE33A7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86D6-AF15-4922-93DF-68C0D30C35A5}" type="datetime1">
              <a:rPr lang="sk-SK" smtClean="0"/>
              <a:t>24.4.2023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4A8CC31-2808-36AC-9467-D6374E944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1D59AF0-EB4B-CAF4-D68B-6AB96BB9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87FB-BF2A-4DB4-80DE-D4190387D93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5083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03FA99-B6F0-931D-513E-499CD12EC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3EDC0B-C706-3754-4E66-77FE0139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2DA6450-7D47-427A-94D4-7ADAA6B1D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4CC56-E4E0-4E81-87D4-555AE025B2A9}" type="datetime1">
              <a:rPr lang="sk-SK" smtClean="0"/>
              <a:t>24.4.2023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8DFE0A2-2C36-691F-B0CE-9D04E16E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2BB41CE-3B7A-7567-5E48-82A4AF52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87FB-BF2A-4DB4-80DE-D4190387D93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601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D2F08E-C792-CA95-A79F-F68B1C03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44E36A-A4D5-8E16-21DA-8398E17E8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D5BD18E-D39A-A64C-86B3-72C6D782F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C043823-BAED-33AD-1EC3-19243508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A2D0-5D94-4EF9-9F28-3C1F917746E7}" type="datetime1">
              <a:rPr lang="sk-SK" smtClean="0"/>
              <a:t>24.4.2023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8DBD321-25A9-4064-2270-66F52842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912F284-7CFB-C738-8CF0-00061F9E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87FB-BF2A-4DB4-80DE-D4190387D93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513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D71A2B-A07B-9EBC-C75B-DED8C24C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E8A69B-C7AD-3F82-EF3E-61A9538FB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9334959-FE5B-510F-08E2-161547686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199D986-CBE2-4004-5621-03EDBEFB1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5A06DBB-03B3-7586-B43D-DDA8D3058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E72C2DF4-4AA3-9AFE-6CC1-4BE17713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E20-9119-47E8-B0A9-28CDF42C7DE2}" type="datetime1">
              <a:rPr lang="sk-SK" smtClean="0"/>
              <a:t>24.4.2023</a:t>
            </a:fld>
            <a:endParaRPr lang="sk-SK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78639099-D3DE-6711-0BD7-5AB0C52C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E9DD8735-B4A7-AF9D-9E4A-7F748A9D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87FB-BF2A-4DB4-80DE-D4190387D93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9097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1A669-7EDC-6D2A-589A-105E06A85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F75EE89-5EC6-4F81-599F-A0B61F0A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CD10-7151-4ACD-A3F2-9F59BA605D1E}" type="datetime1">
              <a:rPr lang="sk-SK" smtClean="0"/>
              <a:t>24.4.2023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1F07234-8082-A2BE-4ECC-A98764AF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7A4503F-D3F5-96F6-C3FE-692D427F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87FB-BF2A-4DB4-80DE-D4190387D93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5838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0264FB0-0D3C-3E3C-1E41-EEF211C5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7997-16B5-4530-A738-78D2A087D703}" type="datetime1">
              <a:rPr lang="sk-SK" smtClean="0"/>
              <a:t>24.4.2023</a:t>
            </a:fld>
            <a:endParaRPr lang="sk-SK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E49BBF7-7079-7B5D-AB58-B8D748DB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AF9FCF5-CC7D-38EA-D956-57FCCFF9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87FB-BF2A-4DB4-80DE-D4190387D93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7034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6B7BA-26C6-7938-6F08-5ABF2CF9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DFB00E-9638-0D63-D612-8DCB0D5A4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3709D9-6CFC-3A12-648B-087626C5F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5558F47-73BD-2E78-0AF0-F55F9F45C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43FA-3D46-4299-98C3-70E71CE0C016}" type="datetime1">
              <a:rPr lang="sk-SK" smtClean="0"/>
              <a:t>24.4.2023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BD76B17-A226-27E8-2E5C-75CC8BEC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4C623CB-36FE-D85A-F8E2-A620F511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87FB-BF2A-4DB4-80DE-D4190387D93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96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AA3B3-213F-FBC1-001B-FD677B3C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FF54980-4F3B-2D82-135A-FF416812C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41A287-1450-4C33-CE32-1AECEA2CB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7BD1611-AD8F-CE39-40BC-09937A08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6505F-E27C-4F1F-B774-CA6AB23EA9A5}" type="datetime1">
              <a:rPr lang="sk-SK" smtClean="0"/>
              <a:t>24.4.2023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DC7756D-EF12-D359-938B-96367753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A55C6C5-726B-0016-3C44-A3C9ADE2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87FB-BF2A-4DB4-80DE-D4190387D93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3897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BD5E4C4-0C98-705B-EC97-A762A6F0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DE31F7-2067-992C-FA5A-D6D21F938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A845598-6AD1-FF49-498F-D8B5B30FB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AB24F-EF40-4383-9B28-24F2E0B88137}" type="datetime1">
              <a:rPr lang="sk-SK" smtClean="0"/>
              <a:t>24.4.2023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A4EF6EB-6BDB-A8C9-6AF4-61F8440D0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1EAB587-1F56-6F97-660F-F12C2720B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87FB-BF2A-4DB4-80DE-D4190387D93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384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C73DC9E4-98BA-684D-678E-D9926C563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254" y="-24868"/>
            <a:ext cx="2280745" cy="118104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B325BAB7-C92F-648C-E9F6-4C59DA31B6E4}"/>
              </a:ext>
            </a:extLst>
          </p:cNvPr>
          <p:cNvSpPr txBox="1"/>
          <p:nvPr/>
        </p:nvSpPr>
        <p:spPr>
          <a:xfrm>
            <a:off x="1250829" y="1699956"/>
            <a:ext cx="9609827" cy="4122873"/>
          </a:xfrm>
          <a:prstGeom prst="rect">
            <a:avLst/>
          </a:prstGeom>
          <a:noFill/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b="1" dirty="0">
                <a:solidFill>
                  <a:srgbClr val="0084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Omega 3 a 6, a jiné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b="1" dirty="0">
                <a:solidFill>
                  <a:srgbClr val="0084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6000" b="1" dirty="0">
                <a:solidFill>
                  <a:srgbClr val="0084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potenciální </a:t>
            </a:r>
            <a:r>
              <a:rPr lang="cs-CZ" sz="6000" b="1">
                <a:solidFill>
                  <a:srgbClr val="0084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širokospektrální možnosti </a:t>
            </a:r>
            <a:r>
              <a:rPr lang="cs-CZ" sz="6000" b="1" dirty="0">
                <a:solidFill>
                  <a:srgbClr val="0084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léčby?</a:t>
            </a:r>
            <a:endParaRPr kumimoji="0" lang="en-US" sz="6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64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2;p3">
            <a:extLst>
              <a:ext uri="{FF2B5EF4-FFF2-40B4-BE49-F238E27FC236}">
                <a16:creationId xmlns:a16="http://schemas.microsoft.com/office/drawing/2014/main" id="{88266475-5FD0-0360-B147-ABD911311B17}"/>
              </a:ext>
            </a:extLst>
          </p:cNvPr>
          <p:cNvSpPr txBox="1">
            <a:spLocks/>
          </p:cNvSpPr>
          <p:nvPr/>
        </p:nvSpPr>
        <p:spPr>
          <a:xfrm>
            <a:off x="9911254" y="631312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srgbClr val="6CB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6CB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Google Shape;85;p2">
            <a:extLst>
              <a:ext uri="{FF2B5EF4-FFF2-40B4-BE49-F238E27FC236}">
                <a16:creationId xmlns:a16="http://schemas.microsoft.com/office/drawing/2014/main" id="{3C4EFB85-5840-5BD4-0593-8E1CB355F59D}"/>
              </a:ext>
            </a:extLst>
          </p:cNvPr>
          <p:cNvSpPr txBox="1">
            <a:spLocks/>
          </p:cNvSpPr>
          <p:nvPr/>
        </p:nvSpPr>
        <p:spPr>
          <a:xfrm>
            <a:off x="4104729" y="330337"/>
            <a:ext cx="3982542" cy="93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1800"/>
              <a:buFont typeface="Calibri"/>
              <a:buNone/>
              <a:defRPr sz="3600" b="1" i="0" u="none" strike="noStrike" cap="none">
                <a:solidFill>
                  <a:srgbClr val="0084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3600"/>
              <a:buFont typeface="Calibri"/>
              <a:buNone/>
              <a:tabLst/>
              <a:defRPr/>
            </a:pPr>
            <a:r>
              <a:rPr lang="cs-CZ" sz="4000" kern="0" dirty="0"/>
              <a:t>CoQ10 JAMIESON</a:t>
            </a:r>
            <a:endParaRPr kumimoji="0" lang="cs-CZ" sz="4000" b="1" i="0" u="none" strike="noStrike" kern="0" cap="none" spc="0" normalizeH="0" baseline="0" dirty="0">
              <a:ln>
                <a:noFill/>
              </a:ln>
              <a:solidFill>
                <a:srgbClr val="0084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FB2EC28F-8AAF-0BC4-C759-F93617E9E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32" y="1782789"/>
            <a:ext cx="2445962" cy="4014161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DA5D607A-382E-7153-D864-162284D37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19" y="1675738"/>
            <a:ext cx="2511192" cy="4121212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AB197B35-8135-19FA-D0CF-0A87AD441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31" y="1675739"/>
            <a:ext cx="2445253" cy="41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0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2;p3">
            <a:extLst>
              <a:ext uri="{FF2B5EF4-FFF2-40B4-BE49-F238E27FC236}">
                <a16:creationId xmlns:a16="http://schemas.microsoft.com/office/drawing/2014/main" id="{88266475-5FD0-0360-B147-ABD911311B17}"/>
              </a:ext>
            </a:extLst>
          </p:cNvPr>
          <p:cNvSpPr txBox="1">
            <a:spLocks/>
          </p:cNvSpPr>
          <p:nvPr/>
        </p:nvSpPr>
        <p:spPr>
          <a:xfrm>
            <a:off x="9911254" y="631312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srgbClr val="6CB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6CB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85;p2">
            <a:extLst>
              <a:ext uri="{FF2B5EF4-FFF2-40B4-BE49-F238E27FC236}">
                <a16:creationId xmlns:a16="http://schemas.microsoft.com/office/drawing/2014/main" id="{A0A866EC-9E6C-5E44-8F20-1B76AEE9BE02}"/>
              </a:ext>
            </a:extLst>
          </p:cNvPr>
          <p:cNvSpPr txBox="1">
            <a:spLocks/>
          </p:cNvSpPr>
          <p:nvPr/>
        </p:nvSpPr>
        <p:spPr>
          <a:xfrm>
            <a:off x="5525197" y="324881"/>
            <a:ext cx="1337095" cy="95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1800"/>
              <a:buFont typeface="Calibri"/>
              <a:buNone/>
              <a:defRPr sz="3600" b="1" i="0" u="none" strike="noStrike" cap="none">
                <a:solidFill>
                  <a:srgbClr val="0084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3600"/>
              <a:buFont typeface="Calibri"/>
              <a:buNone/>
              <a:tabLst/>
              <a:defRPr/>
            </a:pPr>
            <a:r>
              <a:rPr lang="cs-CZ" sz="4000" kern="0" dirty="0"/>
              <a:t>Selen</a:t>
            </a:r>
            <a:endParaRPr kumimoji="0" lang="cs-CZ" sz="4000" b="1" i="0" u="none" strike="noStrike" kern="0" cap="none" spc="0" normalizeH="0" baseline="0" noProof="0" dirty="0">
              <a:ln>
                <a:noFill/>
              </a:ln>
              <a:solidFill>
                <a:srgbClr val="0084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382E1AF0-190F-CDA8-2CD4-185C70F1ECE1}"/>
              </a:ext>
            </a:extLst>
          </p:cNvPr>
          <p:cNvSpPr/>
          <p:nvPr/>
        </p:nvSpPr>
        <p:spPr>
          <a:xfrm>
            <a:off x="1250810" y="1627166"/>
            <a:ext cx="9885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b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funkce: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EDC48F51-02F9-7248-3E58-58AF80D09C69}"/>
              </a:ext>
            </a:extLst>
          </p:cNvPr>
          <p:cNvSpPr/>
          <p:nvPr/>
        </p:nvSpPr>
        <p:spPr>
          <a:xfrm>
            <a:off x="1992702" y="2112127"/>
            <a:ext cx="9143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kofaktor redukce glutathion peroxidázy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B501AC3D-AC62-9541-E794-85C0E1C29224}"/>
              </a:ext>
            </a:extLst>
          </p:cNvPr>
          <p:cNvSpPr/>
          <p:nvPr/>
        </p:nvSpPr>
        <p:spPr>
          <a:xfrm>
            <a:off x="1992701" y="2533618"/>
            <a:ext cx="8704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kofaktor dejodináz tří hormonů štítné žlázy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1329D332-4068-7E67-57CF-1A0EE2F728B2}"/>
              </a:ext>
            </a:extLst>
          </p:cNvPr>
          <p:cNvSpPr/>
          <p:nvPr/>
        </p:nvSpPr>
        <p:spPr>
          <a:xfrm>
            <a:off x="1250809" y="3631406"/>
            <a:ext cx="9885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sk-SK" sz="2000" b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rizikové skupiny pro deficienci: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AEF8215B-A3F1-81C6-9211-C56BBB834C6A}"/>
              </a:ext>
            </a:extLst>
          </p:cNvPr>
          <p:cNvSpPr/>
          <p:nvPr/>
        </p:nvSpPr>
        <p:spPr>
          <a:xfrm>
            <a:off x="1992702" y="4122322"/>
            <a:ext cx="9143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osoby se sníženou funkcí tenkého střeva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72C141AB-B36E-B4AE-99D0-881E76DC4CE2}"/>
              </a:ext>
            </a:extLst>
          </p:cNvPr>
          <p:cNvSpPr/>
          <p:nvPr/>
        </p:nvSpPr>
        <p:spPr>
          <a:xfrm>
            <a:off x="1997007" y="2977381"/>
            <a:ext cx="8704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kofaktor thioredoxin reduktázy redukující disulfidy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26C0E12C-1F2B-5BB0-FA80-EECCE332768C}"/>
              </a:ext>
            </a:extLst>
          </p:cNvPr>
          <p:cNvSpPr/>
          <p:nvPr/>
        </p:nvSpPr>
        <p:spPr>
          <a:xfrm>
            <a:off x="1992702" y="4581511"/>
            <a:ext cx="8704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obyvatelé zemí s nedostatkem selenu v půdě</a:t>
            </a:r>
          </a:p>
        </p:txBody>
      </p:sp>
    </p:spTree>
    <p:extLst>
      <p:ext uri="{BB962C8B-B14F-4D97-AF65-F5344CB8AC3E}">
        <p14:creationId xmlns:p14="http://schemas.microsoft.com/office/powerpoint/2010/main" val="278239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2" grpId="0"/>
      <p:bldP spid="4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2;p3">
            <a:extLst>
              <a:ext uri="{FF2B5EF4-FFF2-40B4-BE49-F238E27FC236}">
                <a16:creationId xmlns:a16="http://schemas.microsoft.com/office/drawing/2014/main" id="{88266475-5FD0-0360-B147-ABD911311B17}"/>
              </a:ext>
            </a:extLst>
          </p:cNvPr>
          <p:cNvSpPr txBox="1">
            <a:spLocks/>
          </p:cNvSpPr>
          <p:nvPr/>
        </p:nvSpPr>
        <p:spPr>
          <a:xfrm>
            <a:off x="9911254" y="631312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srgbClr val="6CB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6CB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85;p2">
            <a:extLst>
              <a:ext uri="{FF2B5EF4-FFF2-40B4-BE49-F238E27FC236}">
                <a16:creationId xmlns:a16="http://schemas.microsoft.com/office/drawing/2014/main" id="{A0A866EC-9E6C-5E44-8F20-1B76AEE9BE02}"/>
              </a:ext>
            </a:extLst>
          </p:cNvPr>
          <p:cNvSpPr txBox="1">
            <a:spLocks/>
          </p:cNvSpPr>
          <p:nvPr/>
        </p:nvSpPr>
        <p:spPr>
          <a:xfrm>
            <a:off x="5525197" y="324881"/>
            <a:ext cx="1337095" cy="95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1800"/>
              <a:buFont typeface="Calibri"/>
              <a:buNone/>
              <a:defRPr sz="3600" b="1" i="0" u="none" strike="noStrike" cap="none">
                <a:solidFill>
                  <a:srgbClr val="0084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3600"/>
              <a:buFont typeface="Calibri"/>
              <a:buNone/>
              <a:tabLst/>
              <a:defRPr/>
            </a:pPr>
            <a:r>
              <a:rPr lang="cs-CZ" sz="4000" kern="0" dirty="0"/>
              <a:t>Selen</a:t>
            </a:r>
            <a:endParaRPr kumimoji="0" lang="cs-CZ" sz="4000" b="1" i="0" u="none" strike="noStrike" kern="0" cap="none" spc="0" normalizeH="0" baseline="0" noProof="0" dirty="0">
              <a:ln>
                <a:noFill/>
              </a:ln>
              <a:solidFill>
                <a:srgbClr val="0084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382E1AF0-190F-CDA8-2CD4-185C70F1ECE1}"/>
              </a:ext>
            </a:extLst>
          </p:cNvPr>
          <p:cNvSpPr/>
          <p:nvPr/>
        </p:nvSpPr>
        <p:spPr>
          <a:xfrm>
            <a:off x="1250810" y="1627166"/>
            <a:ext cx="8445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b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účinky: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EDC48F51-02F9-7248-3E58-58AF80D09C69}"/>
              </a:ext>
            </a:extLst>
          </p:cNvPr>
          <p:cNvSpPr/>
          <p:nvPr/>
        </p:nvSpPr>
        <p:spPr>
          <a:xfrm>
            <a:off x="1992702" y="2112127"/>
            <a:ext cx="9143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indukce apoptózy</a:t>
            </a:r>
            <a:r>
              <a:rPr lang="cs-CZ" kern="0" baseline="3000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B501AC3D-AC62-9541-E794-85C0E1C29224}"/>
              </a:ext>
            </a:extLst>
          </p:cNvPr>
          <p:cNvSpPr/>
          <p:nvPr/>
        </p:nvSpPr>
        <p:spPr>
          <a:xfrm>
            <a:off x="1992702" y="2496848"/>
            <a:ext cx="8704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zmírnění průběhu HIV infekce</a:t>
            </a:r>
            <a:r>
              <a:rPr lang="cs-CZ" kern="0" baseline="3000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AEF8215B-A3F1-81C6-9211-C56BBB834C6A}"/>
              </a:ext>
            </a:extLst>
          </p:cNvPr>
          <p:cNvSpPr/>
          <p:nvPr/>
        </p:nvSpPr>
        <p:spPr>
          <a:xfrm>
            <a:off x="1992703" y="3416336"/>
            <a:ext cx="9143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silný antioxidant</a:t>
            </a:r>
            <a:r>
              <a:rPr lang="cs-CZ" kern="0" baseline="3000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72C141AB-B36E-B4AE-99D0-881E76DC4CE2}"/>
              </a:ext>
            </a:extLst>
          </p:cNvPr>
          <p:cNvSpPr/>
          <p:nvPr/>
        </p:nvSpPr>
        <p:spPr>
          <a:xfrm>
            <a:off x="1992702" y="2969792"/>
            <a:ext cx="8704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zmírnění hypothyreoidismu (Hashimotova nemoc)</a:t>
            </a:r>
            <a:r>
              <a:rPr lang="cs-CZ" kern="0" baseline="3000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26C0E12C-1F2B-5BB0-FA80-EECCE332768C}"/>
              </a:ext>
            </a:extLst>
          </p:cNvPr>
          <p:cNvSpPr/>
          <p:nvPr/>
        </p:nvSpPr>
        <p:spPr>
          <a:xfrm>
            <a:off x="1992701" y="3850990"/>
            <a:ext cx="8704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zmírnění kardiomyopatie v součinnosti s koenzymem Q10</a:t>
            </a:r>
            <a:r>
              <a:rPr lang="cs-CZ" kern="0" baseline="3000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52CF9082-4878-4523-0F55-E8234BA94E28}"/>
              </a:ext>
            </a:extLst>
          </p:cNvPr>
          <p:cNvSpPr/>
          <p:nvPr/>
        </p:nvSpPr>
        <p:spPr>
          <a:xfrm>
            <a:off x="743870" y="5242687"/>
            <a:ext cx="1070425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1. Razaghi A. et al.: </a:t>
            </a:r>
            <a:r>
              <a:rPr lang="cs-CZ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Selenium stimulates the antitumour immunity: Insights to future research</a:t>
            </a:r>
            <a:r>
              <a:rPr lang="cs-CZ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; European Journal of Cancer, 2021.</a:t>
            </a:r>
          </a:p>
          <a:p>
            <a:pPr>
              <a:buClr>
                <a:srgbClr val="000000"/>
              </a:buClr>
            </a:pPr>
            <a:r>
              <a:rPr lang="cs-CZ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2. Stone C. A. et al.: 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The Role of Selenium in HIV</a:t>
            </a: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; Nutrition Review, 2010.</a:t>
            </a:r>
          </a:p>
          <a:p>
            <a:pPr>
              <a:buClr>
                <a:srgbClr val="000000"/>
              </a:buClr>
            </a:pP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3. Pakdel F. et al.: 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Effects 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of Selenium on Thyroid Disorders: Scientometric Analysis</a:t>
            </a: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; Iran </a:t>
            </a:r>
            <a:r>
              <a:rPr lang="en-US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J</a:t>
            </a: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. Public </a:t>
            </a:r>
            <a:r>
              <a:rPr lang="en-US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Hea</a:t>
            </a: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l</a:t>
            </a:r>
            <a:r>
              <a:rPr lang="en-US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t</a:t>
            </a: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h, </a:t>
            </a:r>
            <a:r>
              <a:rPr lang="en-US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201</a:t>
            </a: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9.</a:t>
            </a:r>
          </a:p>
          <a:p>
            <a:pPr>
              <a:buClr>
                <a:srgbClr val="000000"/>
              </a:buClr>
            </a:pP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4. Michiaki Y. et al.: 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Strong antioxidant activity of the novel selenium-containing imidazole compound ″selenoneine″</a:t>
            </a: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; The FASEB Journal, 2012</a:t>
            </a:r>
            <a:r>
              <a:rPr lang="cs-CZ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>
              <a:buClr>
                <a:srgbClr val="000000"/>
              </a:buClr>
            </a:pPr>
            <a:r>
              <a:rPr lang="cs-CZ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5. Fedacko J. et al.: 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Coe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nzyme Q10 and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 selenium in statin-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a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s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s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ociat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e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d myopathy treatment</a:t>
            </a: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; Can. J. Physiol. Pharmacol., 2013</a:t>
            </a:r>
            <a:r>
              <a:rPr lang="pl-PL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.</a:t>
            </a:r>
            <a:endParaRPr lang="cs-CZ" sz="1100" kern="0" dirty="0">
              <a:solidFill>
                <a:srgbClr val="008457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4" grpId="0"/>
      <p:bldP spid="3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2;p3">
            <a:extLst>
              <a:ext uri="{FF2B5EF4-FFF2-40B4-BE49-F238E27FC236}">
                <a16:creationId xmlns:a16="http://schemas.microsoft.com/office/drawing/2014/main" id="{88266475-5FD0-0360-B147-ABD911311B17}"/>
              </a:ext>
            </a:extLst>
          </p:cNvPr>
          <p:cNvSpPr txBox="1">
            <a:spLocks/>
          </p:cNvSpPr>
          <p:nvPr/>
        </p:nvSpPr>
        <p:spPr>
          <a:xfrm>
            <a:off x="9911254" y="631312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srgbClr val="6CB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6CB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" name="Google Shape;85;p2">
            <a:extLst>
              <a:ext uri="{FF2B5EF4-FFF2-40B4-BE49-F238E27FC236}">
                <a16:creationId xmlns:a16="http://schemas.microsoft.com/office/drawing/2014/main" id="{453C22AD-6C5C-0140-8EB3-F00C2003C176}"/>
              </a:ext>
            </a:extLst>
          </p:cNvPr>
          <p:cNvSpPr txBox="1">
            <a:spLocks/>
          </p:cNvSpPr>
          <p:nvPr/>
        </p:nvSpPr>
        <p:spPr>
          <a:xfrm>
            <a:off x="4334044" y="307629"/>
            <a:ext cx="3523912" cy="95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1800"/>
              <a:buFont typeface="Calibri"/>
              <a:buNone/>
              <a:defRPr sz="3600" b="1" i="0" u="none" strike="noStrike" cap="none">
                <a:solidFill>
                  <a:srgbClr val="0084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3600"/>
              <a:buFont typeface="Calibri"/>
              <a:buNone/>
              <a:tabLst/>
              <a:defRPr/>
            </a:pPr>
            <a:r>
              <a:rPr lang="cs-CZ" sz="4000" kern="0" dirty="0"/>
              <a:t>Selen JAMIESON</a:t>
            </a:r>
            <a:endParaRPr kumimoji="0" lang="cs-CZ" sz="4000" b="1" i="0" u="none" strike="noStrike" kern="0" cap="none" spc="0" normalizeH="0" baseline="0" noProof="0" dirty="0">
              <a:ln>
                <a:noFill/>
              </a:ln>
              <a:solidFill>
                <a:srgbClr val="0084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E416918-5115-CB8C-2F7C-38C6CFD83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24" y="1822569"/>
            <a:ext cx="2296640" cy="382773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F1CECA0-E55F-DAF9-BBA4-015068124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80" y="1814044"/>
            <a:ext cx="2296640" cy="3836258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293D56B3-2DF7-1605-D9DB-65C6778F7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137" y="1814044"/>
            <a:ext cx="2337560" cy="383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39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2;p3">
            <a:extLst>
              <a:ext uri="{FF2B5EF4-FFF2-40B4-BE49-F238E27FC236}">
                <a16:creationId xmlns:a16="http://schemas.microsoft.com/office/drawing/2014/main" id="{88266475-5FD0-0360-B147-ABD911311B17}"/>
              </a:ext>
            </a:extLst>
          </p:cNvPr>
          <p:cNvSpPr txBox="1">
            <a:spLocks/>
          </p:cNvSpPr>
          <p:nvPr/>
        </p:nvSpPr>
        <p:spPr>
          <a:xfrm>
            <a:off x="9911254" y="631312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srgbClr val="6CB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6CB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85;p2">
            <a:extLst>
              <a:ext uri="{FF2B5EF4-FFF2-40B4-BE49-F238E27FC236}">
                <a16:creationId xmlns:a16="http://schemas.microsoft.com/office/drawing/2014/main" id="{A0A866EC-9E6C-5E44-8F20-1B76AEE9BE02}"/>
              </a:ext>
            </a:extLst>
          </p:cNvPr>
          <p:cNvSpPr txBox="1">
            <a:spLocks/>
          </p:cNvSpPr>
          <p:nvPr/>
        </p:nvSpPr>
        <p:spPr>
          <a:xfrm>
            <a:off x="4603630" y="213172"/>
            <a:ext cx="2984739" cy="95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1800"/>
              <a:buFont typeface="Calibri"/>
              <a:buNone/>
              <a:defRPr sz="3600" b="1" i="0" u="none" strike="noStrike" cap="none">
                <a:solidFill>
                  <a:srgbClr val="0084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3600"/>
              <a:buFont typeface="Calibri"/>
              <a:buNone/>
              <a:tabLst/>
              <a:defRPr/>
            </a:pPr>
            <a:r>
              <a:rPr lang="cs-CZ" sz="4000" kern="0" dirty="0"/>
              <a:t>Homocystein</a:t>
            </a:r>
            <a:endParaRPr kumimoji="0" lang="cs-CZ" sz="4000" b="1" i="0" u="none" strike="noStrike" kern="0" cap="none" spc="0" normalizeH="0" baseline="0" noProof="0" dirty="0">
              <a:ln>
                <a:noFill/>
              </a:ln>
              <a:solidFill>
                <a:srgbClr val="0084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1F7923F7-DBC5-D54B-5071-9E99A920A472}"/>
              </a:ext>
            </a:extLst>
          </p:cNvPr>
          <p:cNvSpPr/>
          <p:nvPr/>
        </p:nvSpPr>
        <p:spPr>
          <a:xfrm>
            <a:off x="1385991" y="1446215"/>
            <a:ext cx="9420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je produkt našeho metabolismu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BD86BF11-3BBB-2EB7-8C2A-10F0ADE57AF1}"/>
              </a:ext>
            </a:extLst>
          </p:cNvPr>
          <p:cNvSpPr/>
          <p:nvPr/>
        </p:nvSpPr>
        <p:spPr>
          <a:xfrm>
            <a:off x="1385991" y="2566531"/>
            <a:ext cx="9885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vyšší hladiny homocysteinu jsou zapříčiněny zejména oxidačním stresem</a:t>
            </a:r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C52D45FE-C2E4-A9A7-606C-6DE9E0D7EB50}"/>
              </a:ext>
            </a:extLst>
          </p:cNvPr>
          <p:cNvSpPr/>
          <p:nvPr/>
        </p:nvSpPr>
        <p:spPr>
          <a:xfrm>
            <a:off x="1385990" y="3126689"/>
            <a:ext cx="9885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zvýšené riziko srdečně-cévní, neuropsychiatrické, fraktur kostí a luxace oční čočky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8BC43F57-3F4C-E279-0FA7-584397900657}"/>
              </a:ext>
            </a:extLst>
          </p:cNvPr>
          <p:cNvSpPr/>
          <p:nvPr/>
        </p:nvSpPr>
        <p:spPr>
          <a:xfrm>
            <a:off x="1385991" y="2006373"/>
            <a:ext cx="8005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do 10 mmol/l u žen a 11 mmol/l u mužů je jeho hladina fyziologická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17DF1568-EA2E-4F3B-ED0B-5AB509E3A6D8}"/>
              </a:ext>
            </a:extLst>
          </p:cNvPr>
          <p:cNvSpPr/>
          <p:nvPr/>
        </p:nvSpPr>
        <p:spPr>
          <a:xfrm>
            <a:off x="1385990" y="3686847"/>
            <a:ext cx="9885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u="sng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příčiny hyperhomocysteinémie: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0B05D3BC-65F5-27CB-2DCD-DBC81A2A51C2}"/>
              </a:ext>
            </a:extLst>
          </p:cNvPr>
          <p:cNvSpPr/>
          <p:nvPr/>
        </p:nvSpPr>
        <p:spPr>
          <a:xfrm>
            <a:off x="1969711" y="4247005"/>
            <a:ext cx="7795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hypovitaminózy až deficience vitamínů B6, B9 a B12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987C7BFF-11B1-7C37-EDA3-2B5CFA159629}"/>
              </a:ext>
            </a:extLst>
          </p:cNvPr>
          <p:cNvSpPr/>
          <p:nvPr/>
        </p:nvSpPr>
        <p:spPr>
          <a:xfrm>
            <a:off x="1969711" y="4616337"/>
            <a:ext cx="7717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genetické poruchy metabolismu homocysteinu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88DA51A3-605D-4960-2B7E-A817687E872F}"/>
              </a:ext>
            </a:extLst>
          </p:cNvPr>
          <p:cNvSpPr/>
          <p:nvPr/>
        </p:nvSpPr>
        <p:spPr>
          <a:xfrm>
            <a:off x="1969711" y="4985669"/>
            <a:ext cx="7717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chronická konzumace alkoholu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17CC9F69-DB5F-01DE-C61C-9EE95DE03495}"/>
              </a:ext>
            </a:extLst>
          </p:cNvPr>
          <p:cNvSpPr/>
          <p:nvPr/>
        </p:nvSpPr>
        <p:spPr>
          <a:xfrm>
            <a:off x="1969711" y="5355001"/>
            <a:ext cx="7717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kouření tabáku</a:t>
            </a:r>
          </a:p>
        </p:txBody>
      </p:sp>
    </p:spTree>
    <p:extLst>
      <p:ext uri="{BB962C8B-B14F-4D97-AF65-F5344CB8AC3E}">
        <p14:creationId xmlns:p14="http://schemas.microsoft.com/office/powerpoint/2010/main" val="40695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9" grpId="0"/>
      <p:bldP spid="13" grpId="0"/>
      <p:bldP spid="2" grpId="0"/>
      <p:bldP spid="3" grpId="0"/>
      <p:bldP spid="4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2;p3">
            <a:extLst>
              <a:ext uri="{FF2B5EF4-FFF2-40B4-BE49-F238E27FC236}">
                <a16:creationId xmlns:a16="http://schemas.microsoft.com/office/drawing/2014/main" id="{88266475-5FD0-0360-B147-ABD911311B17}"/>
              </a:ext>
            </a:extLst>
          </p:cNvPr>
          <p:cNvSpPr txBox="1">
            <a:spLocks/>
          </p:cNvSpPr>
          <p:nvPr/>
        </p:nvSpPr>
        <p:spPr>
          <a:xfrm>
            <a:off x="9911254" y="631312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srgbClr val="6CB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6CB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85;p2">
            <a:extLst>
              <a:ext uri="{FF2B5EF4-FFF2-40B4-BE49-F238E27FC236}">
                <a16:creationId xmlns:a16="http://schemas.microsoft.com/office/drawing/2014/main" id="{A0A866EC-9E6C-5E44-8F20-1B76AEE9BE02}"/>
              </a:ext>
            </a:extLst>
          </p:cNvPr>
          <p:cNvSpPr txBox="1">
            <a:spLocks/>
          </p:cNvSpPr>
          <p:nvPr/>
        </p:nvSpPr>
        <p:spPr>
          <a:xfrm>
            <a:off x="1725856" y="271744"/>
            <a:ext cx="8781690" cy="95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1800"/>
              <a:buFont typeface="Calibri"/>
              <a:buNone/>
              <a:defRPr sz="3600" b="1" i="0" u="none" strike="noStrike" cap="none">
                <a:solidFill>
                  <a:srgbClr val="0084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3600"/>
              <a:buFont typeface="Calibri"/>
              <a:buNone/>
              <a:tabLst/>
              <a:defRPr/>
            </a:pPr>
            <a:r>
              <a:rPr lang="cs-CZ" sz="4000" kern="0" dirty="0"/>
              <a:t>Antihomocysteinová formule JAMIESON</a:t>
            </a:r>
            <a:endParaRPr kumimoji="0" lang="cs-CZ" sz="4000" b="1" i="0" u="none" strike="noStrike" kern="0" cap="none" spc="0" normalizeH="0" baseline="0" noProof="0" dirty="0">
              <a:ln>
                <a:noFill/>
              </a:ln>
              <a:solidFill>
                <a:srgbClr val="0084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AFE487E-6DC2-EA74-84D7-3995B4A35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94" y="1309807"/>
            <a:ext cx="2928611" cy="50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12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C73DC9E4-98BA-684D-678E-D9926C563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254" y="-24868"/>
            <a:ext cx="2280745" cy="1181040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81F5C023-0A99-1F5F-B9AE-FDA42001F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9" y="105103"/>
            <a:ext cx="1017968" cy="1045114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53044698-9A5F-EE0B-1B2A-720339B6A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579" y="4789285"/>
            <a:ext cx="4077938" cy="1939715"/>
          </a:xfrm>
          <a:prstGeom prst="rect">
            <a:avLst/>
          </a:prstGeom>
        </p:spPr>
      </p:pic>
      <p:pic>
        <p:nvPicPr>
          <p:cNvPr id="5" name="Google Shape;130;p7">
            <a:extLst>
              <a:ext uri="{FF2B5EF4-FFF2-40B4-BE49-F238E27FC236}">
                <a16:creationId xmlns:a16="http://schemas.microsoft.com/office/drawing/2014/main" id="{407D618D-7C15-D752-CEFD-BBFA176DA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703" t="36429" r="6340" b="12082"/>
          <a:stretch/>
        </p:blipFill>
        <p:spPr>
          <a:xfrm>
            <a:off x="7062952" y="4933029"/>
            <a:ext cx="4180438" cy="15489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5;p2">
            <a:extLst>
              <a:ext uri="{FF2B5EF4-FFF2-40B4-BE49-F238E27FC236}">
                <a16:creationId xmlns:a16="http://schemas.microsoft.com/office/drawing/2014/main" id="{43D45DCC-CA19-8DEC-266D-6CBEDC78B220}"/>
              </a:ext>
            </a:extLst>
          </p:cNvPr>
          <p:cNvSpPr txBox="1">
            <a:spLocks/>
          </p:cNvSpPr>
          <p:nvPr/>
        </p:nvSpPr>
        <p:spPr>
          <a:xfrm>
            <a:off x="4106173" y="152156"/>
            <a:ext cx="5373067" cy="95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1800"/>
              <a:buFont typeface="Calibri"/>
              <a:buNone/>
              <a:defRPr sz="3600" b="1" i="0" u="none" strike="noStrike" cap="none">
                <a:solidFill>
                  <a:srgbClr val="0084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600"/>
            </a:pPr>
            <a:r>
              <a:rPr lang="sk-SK" sz="4400" dirty="0"/>
              <a:t>100. výročí</a:t>
            </a:r>
          </a:p>
        </p:txBody>
      </p:sp>
      <p:pic>
        <p:nvPicPr>
          <p:cNvPr id="7" name="Google Shape;131;p7">
            <a:extLst>
              <a:ext uri="{FF2B5EF4-FFF2-40B4-BE49-F238E27FC236}">
                <a16:creationId xmlns:a16="http://schemas.microsoft.com/office/drawing/2014/main" id="{9E9E8EA9-1C78-4E73-C4C1-C10AF2B6F05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3779" y="1183153"/>
            <a:ext cx="11214538" cy="352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Nadpis 3">
            <a:extLst>
              <a:ext uri="{FF2B5EF4-FFF2-40B4-BE49-F238E27FC236}">
                <a16:creationId xmlns:a16="http://schemas.microsoft.com/office/drawing/2014/main" id="{01E3C44D-F8EF-54E7-1554-2B016F12DAAD}"/>
              </a:ext>
            </a:extLst>
          </p:cNvPr>
          <p:cNvSpPr txBox="1">
            <a:spLocks/>
          </p:cNvSpPr>
          <p:nvPr/>
        </p:nvSpPr>
        <p:spPr>
          <a:xfrm>
            <a:off x="3403880" y="4283672"/>
            <a:ext cx="2487168" cy="35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1800"/>
              <a:buFont typeface="Calibri"/>
              <a:buNone/>
              <a:defRPr sz="3600" b="1" i="0" u="none" strike="noStrike" cap="none">
                <a:solidFill>
                  <a:srgbClr val="0084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1800"/>
              <a:buFont typeface="Calibri"/>
              <a:buNone/>
              <a:tabLst/>
              <a:defRPr/>
            </a:pPr>
            <a:r>
              <a:rPr kumimoji="0" lang="cs-CZ" sz="1200" b="1" i="0" u="none" strike="noStrike" kern="0" cap="none" spc="0" normalizeH="0" baseline="0" dirty="0">
                <a:ln>
                  <a:noFill/>
                </a:ln>
                <a:solidFill>
                  <a:srgbClr val="008457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1945 – 1. doplněk stravy pro děti</a:t>
            </a:r>
          </a:p>
        </p:txBody>
      </p:sp>
      <p:sp>
        <p:nvSpPr>
          <p:cNvPr id="12" name="Google Shape;127;p7">
            <a:extLst>
              <a:ext uri="{FF2B5EF4-FFF2-40B4-BE49-F238E27FC236}">
                <a16:creationId xmlns:a16="http://schemas.microsoft.com/office/drawing/2014/main" id="{8A05BA3E-621D-2F67-C594-A729A346D27D}"/>
              </a:ext>
            </a:extLst>
          </p:cNvPr>
          <p:cNvSpPr txBox="1">
            <a:spLocks/>
          </p:cNvSpPr>
          <p:nvPr/>
        </p:nvSpPr>
        <p:spPr>
          <a:xfrm>
            <a:off x="9911254" y="6363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srgbClr val="6CB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6CB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58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C73DC9E4-98BA-684D-678E-D9926C563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254" y="-24868"/>
            <a:ext cx="2280745" cy="1181040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81F5C023-0A99-1F5F-B9AE-FDA42001F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9" y="105103"/>
            <a:ext cx="1017968" cy="1045114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B93E28A4-77D8-F20B-F370-D042C08CB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485" y="2257257"/>
            <a:ext cx="7547856" cy="3789332"/>
          </a:xfrm>
          <a:prstGeom prst="rect">
            <a:avLst/>
          </a:pr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534C626E-4AD7-025D-C3B7-D055E784909A}"/>
              </a:ext>
            </a:extLst>
          </p:cNvPr>
          <p:cNvSpPr/>
          <p:nvPr/>
        </p:nvSpPr>
        <p:spPr>
          <a:xfrm>
            <a:off x="3226279" y="304494"/>
            <a:ext cx="5889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36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Calibri"/>
              </a:rPr>
              <a:t>Děkuji Vám za pozornost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53AFD3E-8590-A127-6AE1-1A9D2B4FCB42}"/>
              </a:ext>
            </a:extLst>
          </p:cNvPr>
          <p:cNvSpPr txBox="1"/>
          <p:nvPr/>
        </p:nvSpPr>
        <p:spPr>
          <a:xfrm>
            <a:off x="2260485" y="1582747"/>
            <a:ext cx="7547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cs-CZ" sz="2000" b="1" kern="0" dirty="0">
                <a:solidFill>
                  <a:srgbClr val="008457"/>
                </a:solidFill>
                <a:latin typeface="Arial"/>
                <a:cs typeface="Arial"/>
                <a:sym typeface="Calibri"/>
              </a:rPr>
              <a:t>JAMIESON – Váš průvodce pro život plný zdraví</a:t>
            </a:r>
            <a:endParaRPr lang="cs-CZ" sz="2000" b="1" kern="0" dirty="0">
              <a:solidFill>
                <a:srgbClr val="008457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7196C406-B395-2D7C-EA23-A4DB9AAC8524}"/>
              </a:ext>
            </a:extLst>
          </p:cNvPr>
          <p:cNvSpPr txBox="1"/>
          <p:nvPr/>
        </p:nvSpPr>
        <p:spPr>
          <a:xfrm>
            <a:off x="2278406" y="6320989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sk-SK" sz="1400" kern="0" dirty="0">
                <a:solidFill>
                  <a:srgbClr val="000000"/>
                </a:solidFill>
                <a:latin typeface="Arial"/>
                <a:cs typeface="Arial"/>
                <a:sym typeface="Calibri"/>
              </a:rPr>
              <a:t>zdenek.nouzovsky@interpharm.sk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27;p7">
            <a:extLst>
              <a:ext uri="{FF2B5EF4-FFF2-40B4-BE49-F238E27FC236}">
                <a16:creationId xmlns:a16="http://schemas.microsoft.com/office/drawing/2014/main" id="{5B9DAD6A-6711-E5AD-D910-C23EFE56608D}"/>
              </a:ext>
            </a:extLst>
          </p:cNvPr>
          <p:cNvSpPr txBox="1">
            <a:spLocks/>
          </p:cNvSpPr>
          <p:nvPr/>
        </p:nvSpPr>
        <p:spPr>
          <a:xfrm>
            <a:off x="9984826" y="644620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srgbClr val="6CB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6CB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83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2">
            <a:extLst>
              <a:ext uri="{FF2B5EF4-FFF2-40B4-BE49-F238E27FC236}">
                <a16:creationId xmlns:a16="http://schemas.microsoft.com/office/drawing/2014/main" id="{156DCC8E-91FF-7FEA-D85B-7F13F742AA28}"/>
              </a:ext>
            </a:extLst>
          </p:cNvPr>
          <p:cNvSpPr txBox="1">
            <a:spLocks/>
          </p:cNvSpPr>
          <p:nvPr/>
        </p:nvSpPr>
        <p:spPr>
          <a:xfrm>
            <a:off x="2911696" y="266260"/>
            <a:ext cx="6368608" cy="94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1800"/>
              <a:buFont typeface="Calibri"/>
              <a:buNone/>
              <a:defRPr sz="3600" b="1" i="0" u="none" strike="noStrike" cap="none">
                <a:solidFill>
                  <a:srgbClr val="0084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3600"/>
              <a:buFont typeface="Calibri"/>
              <a:buNone/>
              <a:tabLst/>
              <a:defRPr/>
            </a:pPr>
            <a:r>
              <a:rPr lang="cs-CZ" sz="4000" kern="0" dirty="0"/>
              <a:t>Všeobecně o mastných kyselinách</a:t>
            </a:r>
            <a:endParaRPr kumimoji="0" lang="cs-CZ" sz="4000" b="1" i="0" u="none" strike="noStrike" kern="0" cap="none" spc="0" normalizeH="0" baseline="0" noProof="0" dirty="0">
              <a:ln>
                <a:noFill/>
              </a:ln>
              <a:solidFill>
                <a:srgbClr val="0084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84;p2">
            <a:extLst>
              <a:ext uri="{FF2B5EF4-FFF2-40B4-BE49-F238E27FC236}">
                <a16:creationId xmlns:a16="http://schemas.microsoft.com/office/drawing/2014/main" id="{413C91C4-1D1A-96D8-AACE-804535A186D8}"/>
              </a:ext>
            </a:extLst>
          </p:cNvPr>
          <p:cNvSpPr txBox="1">
            <a:spLocks/>
          </p:cNvSpPr>
          <p:nvPr/>
        </p:nvSpPr>
        <p:spPr>
          <a:xfrm>
            <a:off x="9911254" y="635847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srgbClr val="6CB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6CB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3C694CE4-5D76-F939-7CE4-46D4E79B593D}"/>
              </a:ext>
            </a:extLst>
          </p:cNvPr>
          <p:cNvSpPr/>
          <p:nvPr/>
        </p:nvSpPr>
        <p:spPr>
          <a:xfrm>
            <a:off x="845355" y="1605998"/>
            <a:ext cx="10501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u="sng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dělí se podle délky na: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3B5F9BF9-6C4B-09BD-E926-638CBA8E40BA}"/>
              </a:ext>
            </a:extLst>
          </p:cNvPr>
          <p:cNvSpPr/>
          <p:nvPr/>
        </p:nvSpPr>
        <p:spPr>
          <a:xfrm>
            <a:off x="1334185" y="2041482"/>
            <a:ext cx="7464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mastné kyseliny s krátkým řetězcem (SCFA) 5 a méně uhlíků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7D309757-AAAE-6362-6280-16DDCF339EFC}"/>
              </a:ext>
            </a:extLst>
          </p:cNvPr>
          <p:cNvSpPr/>
          <p:nvPr/>
        </p:nvSpPr>
        <p:spPr>
          <a:xfrm>
            <a:off x="1334185" y="2447291"/>
            <a:ext cx="8264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mastné kyseliny se středně dlouhým řetězcem (MCFA) 6 – 12 uhlíků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A924396A-681C-9B88-F60E-44BA8FF048D1}"/>
              </a:ext>
            </a:extLst>
          </p:cNvPr>
          <p:cNvSpPr/>
          <p:nvPr/>
        </p:nvSpPr>
        <p:spPr>
          <a:xfrm>
            <a:off x="1334185" y="2847401"/>
            <a:ext cx="7594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mastné kyseliny s dlouhým řetězcem (LCFA) 13 – 21 uhlíků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AB37C22A-46F9-7351-AA46-A598335755C6}"/>
              </a:ext>
            </a:extLst>
          </p:cNvPr>
          <p:cNvSpPr/>
          <p:nvPr/>
        </p:nvSpPr>
        <p:spPr>
          <a:xfrm>
            <a:off x="1334185" y="3247511"/>
            <a:ext cx="80168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mastné kyseliny s velmi dlouhým řetězcem (VLCFA) 22 a víc uhlíků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65863DD5-DB00-FB3C-AA94-A9223FEE089D}"/>
              </a:ext>
            </a:extLst>
          </p:cNvPr>
          <p:cNvSpPr/>
          <p:nvPr/>
        </p:nvSpPr>
        <p:spPr>
          <a:xfrm>
            <a:off x="845355" y="3849646"/>
            <a:ext cx="10501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u="sng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dělí se podle vazeb na: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F9869807-D6A5-4E9C-6389-7440E49E1DA7}"/>
              </a:ext>
            </a:extLst>
          </p:cNvPr>
          <p:cNvSpPr/>
          <p:nvPr/>
        </p:nvSpPr>
        <p:spPr>
          <a:xfrm>
            <a:off x="1334185" y="4285130"/>
            <a:ext cx="7464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nasycené bez dvojitých vazeb mezi uhlíky (C=C)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2F836D62-816C-6579-E417-D3F3C335E2A3}"/>
              </a:ext>
            </a:extLst>
          </p:cNvPr>
          <p:cNvSpPr/>
          <p:nvPr/>
        </p:nvSpPr>
        <p:spPr>
          <a:xfrm>
            <a:off x="1334185" y="4685240"/>
            <a:ext cx="7464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nenasycené s dvojitými vazbami a to s: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8C13463B-B1E9-29E9-541C-E79E25C8EEA7}"/>
              </a:ext>
            </a:extLst>
          </p:cNvPr>
          <p:cNvSpPr/>
          <p:nvPr/>
        </p:nvSpPr>
        <p:spPr>
          <a:xfrm>
            <a:off x="1951850" y="5117902"/>
            <a:ext cx="7464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jednou dvojitou vazbou C=C (mononenasycené)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68EB8173-C1FA-C6AF-8C7D-F78E17A60790}"/>
              </a:ext>
            </a:extLst>
          </p:cNvPr>
          <p:cNvSpPr/>
          <p:nvPr/>
        </p:nvSpPr>
        <p:spPr>
          <a:xfrm>
            <a:off x="1951850" y="5485460"/>
            <a:ext cx="7464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více dvojitými vazbami (polynenasycené)</a:t>
            </a:r>
          </a:p>
        </p:txBody>
      </p:sp>
    </p:spTree>
    <p:extLst>
      <p:ext uri="{BB962C8B-B14F-4D97-AF65-F5344CB8AC3E}">
        <p14:creationId xmlns:p14="http://schemas.microsoft.com/office/powerpoint/2010/main" val="360254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2;p3">
            <a:extLst>
              <a:ext uri="{FF2B5EF4-FFF2-40B4-BE49-F238E27FC236}">
                <a16:creationId xmlns:a16="http://schemas.microsoft.com/office/drawing/2014/main" id="{88266475-5FD0-0360-B147-ABD911311B17}"/>
              </a:ext>
            </a:extLst>
          </p:cNvPr>
          <p:cNvSpPr txBox="1">
            <a:spLocks/>
          </p:cNvSpPr>
          <p:nvPr/>
        </p:nvSpPr>
        <p:spPr>
          <a:xfrm>
            <a:off x="9911254" y="631312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srgbClr val="6CB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6CB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5C562CD7-DC84-ED39-53F2-5F76BF512E55}"/>
              </a:ext>
            </a:extLst>
          </p:cNvPr>
          <p:cNvSpPr/>
          <p:nvPr/>
        </p:nvSpPr>
        <p:spPr>
          <a:xfrm>
            <a:off x="1250813" y="1467855"/>
            <a:ext cx="9885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b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nasycené mastné kyseliny</a:t>
            </a:r>
            <a:r>
              <a:rPr lang="sk-SK" sz="2000" b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1F7923F7-DBC5-D54B-5071-9E99A920A472}"/>
              </a:ext>
            </a:extLst>
          </p:cNvPr>
          <p:cNvSpPr/>
          <p:nvPr/>
        </p:nvSpPr>
        <p:spPr>
          <a:xfrm>
            <a:off x="2329132" y="2802239"/>
            <a:ext cx="8971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kys. </a:t>
            </a:r>
            <a:r>
              <a:rPr lang="el-GR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α</a:t>
            </a: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-linolenová                        kys. dokosahexaenová (vývoj plodu – zrak, mozek)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BD86BF11-3BBB-2EB7-8C2A-10F0ADE57AF1}"/>
              </a:ext>
            </a:extLst>
          </p:cNvPr>
          <p:cNvSpPr/>
          <p:nvPr/>
        </p:nvSpPr>
        <p:spPr>
          <a:xfrm>
            <a:off x="1811548" y="1908480"/>
            <a:ext cx="9325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u="sng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kyselina myristová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EDC48F51-02F9-7248-3E58-58AF80D09C69}"/>
              </a:ext>
            </a:extLst>
          </p:cNvPr>
          <p:cNvSpPr/>
          <p:nvPr/>
        </p:nvSpPr>
        <p:spPr>
          <a:xfrm>
            <a:off x="1811548" y="3596806"/>
            <a:ext cx="8730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u="sng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kyselina palmitová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B501AC3D-AC62-9541-E794-85C0E1C29224}"/>
              </a:ext>
            </a:extLst>
          </p:cNvPr>
          <p:cNvSpPr/>
          <p:nvPr/>
        </p:nvSpPr>
        <p:spPr>
          <a:xfrm>
            <a:off x="2329132" y="4193212"/>
            <a:ext cx="8292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nejčastěji zastoupená mastná kyselina v lidském těle (21-30 %)</a:t>
            </a:r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6C678EEA-894B-7ABB-A7EF-81AE7B6BF28C}"/>
              </a:ext>
            </a:extLst>
          </p:cNvPr>
          <p:cNvSpPr/>
          <p:nvPr/>
        </p:nvSpPr>
        <p:spPr>
          <a:xfrm>
            <a:off x="2329132" y="4603059"/>
            <a:ext cx="8502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první produkt syntézy MK, prekurzor mastných kyselin s delším (16) řetězcem</a:t>
            </a:r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C52D45FE-C2E4-A9A7-606C-6DE9E0D7EB50}"/>
              </a:ext>
            </a:extLst>
          </p:cNvPr>
          <p:cNvSpPr/>
          <p:nvPr/>
        </p:nvSpPr>
        <p:spPr>
          <a:xfrm>
            <a:off x="2329132" y="2436665"/>
            <a:ext cx="8648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kys. linolová                        kys. arachidonová (zánět, růst buněk, CNS)</a:t>
            </a:r>
          </a:p>
        </p:txBody>
      </p:sp>
      <p:sp>
        <p:nvSpPr>
          <p:cNvPr id="2" name="Google Shape;85;p2">
            <a:extLst>
              <a:ext uri="{FF2B5EF4-FFF2-40B4-BE49-F238E27FC236}">
                <a16:creationId xmlns:a16="http://schemas.microsoft.com/office/drawing/2014/main" id="{9E8F3CC0-786A-F646-A048-FF1940462A39}"/>
              </a:ext>
            </a:extLst>
          </p:cNvPr>
          <p:cNvSpPr txBox="1">
            <a:spLocks/>
          </p:cNvSpPr>
          <p:nvPr/>
        </p:nvSpPr>
        <p:spPr>
          <a:xfrm>
            <a:off x="2933262" y="180307"/>
            <a:ext cx="6325476" cy="94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1800"/>
              <a:buFont typeface="Calibri"/>
              <a:buNone/>
              <a:defRPr sz="3600" b="1" i="0" u="none" strike="noStrike" cap="none">
                <a:solidFill>
                  <a:srgbClr val="0084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3600"/>
              <a:buFont typeface="Calibri"/>
              <a:buNone/>
              <a:tabLst/>
              <a:defRPr/>
            </a:pPr>
            <a:r>
              <a:rPr lang="cs-CZ" sz="4000" kern="0" dirty="0"/>
              <a:t>Všeobecně o mastných kyselinách</a:t>
            </a:r>
            <a:endParaRPr kumimoji="0" lang="cs-CZ" sz="4000" b="1" i="0" u="none" strike="noStrike" kern="0" cap="none" spc="0" normalizeH="0" baseline="0" noProof="0" dirty="0">
              <a:ln>
                <a:noFill/>
              </a:ln>
              <a:solidFill>
                <a:srgbClr val="0084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2344BEBA-6744-F01D-311E-F9D25D7E05DD}"/>
              </a:ext>
            </a:extLst>
          </p:cNvPr>
          <p:cNvCxnSpPr>
            <a:cxnSpLocks/>
          </p:cNvCxnSpPr>
          <p:nvPr/>
        </p:nvCxnSpPr>
        <p:spPr>
          <a:xfrm>
            <a:off x="3785409" y="2661223"/>
            <a:ext cx="1313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A866DB3F-56EE-3261-7C0C-FF86BE8B0515}"/>
              </a:ext>
            </a:extLst>
          </p:cNvPr>
          <p:cNvCxnSpPr>
            <a:cxnSpLocks/>
          </p:cNvCxnSpPr>
          <p:nvPr/>
        </p:nvCxnSpPr>
        <p:spPr>
          <a:xfrm>
            <a:off x="4302301" y="3006777"/>
            <a:ext cx="12013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ĺžnik 2">
            <a:extLst>
              <a:ext uri="{FF2B5EF4-FFF2-40B4-BE49-F238E27FC236}">
                <a16:creationId xmlns:a16="http://schemas.microsoft.com/office/drawing/2014/main" id="{4F1B6786-CD91-2271-3CFA-CF0C46413059}"/>
              </a:ext>
            </a:extLst>
          </p:cNvPr>
          <p:cNvSpPr/>
          <p:nvPr/>
        </p:nvSpPr>
        <p:spPr>
          <a:xfrm>
            <a:off x="2329132" y="5100466"/>
            <a:ext cx="8502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palmový olej (45 %); hovězí lůj, máslo, i kakaové (26 %); vepřové sádlo, bavlníkový olej (25 %); kuřecí tuk (25 %); jiné rostlinné oleje (12 % a méně)</a:t>
            </a:r>
          </a:p>
        </p:txBody>
      </p:sp>
    </p:spTree>
    <p:extLst>
      <p:ext uri="{BB962C8B-B14F-4D97-AF65-F5344CB8AC3E}">
        <p14:creationId xmlns:p14="http://schemas.microsoft.com/office/powerpoint/2010/main" val="40422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  <p:bldP spid="17" grpId="0"/>
      <p:bldP spid="19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4;p2">
            <a:extLst>
              <a:ext uri="{FF2B5EF4-FFF2-40B4-BE49-F238E27FC236}">
                <a16:creationId xmlns:a16="http://schemas.microsoft.com/office/drawing/2014/main" id="{413C91C4-1D1A-96D8-AACE-804535A186D8}"/>
              </a:ext>
            </a:extLst>
          </p:cNvPr>
          <p:cNvSpPr txBox="1">
            <a:spLocks/>
          </p:cNvSpPr>
          <p:nvPr/>
        </p:nvSpPr>
        <p:spPr>
          <a:xfrm>
            <a:off x="9911254" y="635847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srgbClr val="6CB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6CB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CE3CB9E3-EBBE-6498-50B1-16C62BF7C7E2}"/>
              </a:ext>
            </a:extLst>
          </p:cNvPr>
          <p:cNvSpPr/>
          <p:nvPr/>
        </p:nvSpPr>
        <p:spPr>
          <a:xfrm>
            <a:off x="743866" y="5501524"/>
            <a:ext cx="1070425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1. Marangoni F. et al.: </a:t>
            </a:r>
            <a:r>
              <a:rPr lang="cs-CZ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Dietary linoleic acid and human health: Focus on cardiovascular and cardiometabolic effects</a:t>
            </a:r>
            <a:r>
              <a:rPr lang="cs-CZ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; Atherosclerosis, 2020.</a:t>
            </a:r>
          </a:p>
          <a:p>
            <a:pPr>
              <a:buClr>
                <a:srgbClr val="000000"/>
              </a:buClr>
            </a:pPr>
            <a:r>
              <a:rPr lang="cs-CZ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2. Food Standards Australia New Zealand: 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Systematic review of the evidence for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relationships between saturated, </a:t>
            </a:r>
            <a:r>
              <a:rPr lang="en-US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cis</a:t>
            </a: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monounsaturated,</a:t>
            </a:r>
            <a:r>
              <a:rPr lang="en-US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 cis 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polyunsaturated fatty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acids and selected individual fatty acids, and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blood cholesterol concentration</a:t>
            </a: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; 2016.</a:t>
            </a:r>
          </a:p>
          <a:p>
            <a:pPr>
              <a:buClr>
                <a:srgbClr val="000000"/>
              </a:buClr>
            </a:pP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3. Hao Y. et al.: 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Effects of </a:t>
            </a:r>
            <a:r>
              <a:rPr lang="el-GR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α-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linolenic acid intake on blood lipid profiles: a systematic review and meta-analysis of randomized controlled trials</a:t>
            </a: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; Critical Reviews in Food Science and Nutrition, 2020.</a:t>
            </a:r>
            <a:endParaRPr lang="cs-CZ" sz="1100" kern="0" dirty="0">
              <a:solidFill>
                <a:srgbClr val="008457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85;p2">
            <a:extLst>
              <a:ext uri="{FF2B5EF4-FFF2-40B4-BE49-F238E27FC236}">
                <a16:creationId xmlns:a16="http://schemas.microsoft.com/office/drawing/2014/main" id="{29738A22-1452-F6A9-7BC4-E810E906BD93}"/>
              </a:ext>
            </a:extLst>
          </p:cNvPr>
          <p:cNvSpPr txBox="1">
            <a:spLocks/>
          </p:cNvSpPr>
          <p:nvPr/>
        </p:nvSpPr>
        <p:spPr>
          <a:xfrm>
            <a:off x="2916004" y="287877"/>
            <a:ext cx="6359982" cy="94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1800"/>
              <a:buFont typeface="Calibri"/>
              <a:buNone/>
              <a:defRPr sz="3600" b="1" i="0" u="none" strike="noStrike" cap="none">
                <a:solidFill>
                  <a:srgbClr val="0084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3600"/>
              <a:buFont typeface="Calibri"/>
              <a:buNone/>
              <a:tabLst/>
              <a:defRPr/>
            </a:pPr>
            <a:r>
              <a:rPr lang="cs-CZ" sz="4000" kern="0" dirty="0"/>
              <a:t>Všeobecně o mastných kyselinách</a:t>
            </a:r>
            <a:endParaRPr kumimoji="0" lang="cs-CZ" sz="4000" b="1" i="0" u="none" strike="noStrike" kern="0" cap="none" spc="0" normalizeH="0" baseline="0" noProof="0" dirty="0">
              <a:ln>
                <a:noFill/>
              </a:ln>
              <a:solidFill>
                <a:srgbClr val="0084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4548A873-58C0-A0AE-0975-2F94FDF70800}"/>
              </a:ext>
            </a:extLst>
          </p:cNvPr>
          <p:cNvSpPr/>
          <p:nvPr/>
        </p:nvSpPr>
        <p:spPr>
          <a:xfrm>
            <a:off x="2019714" y="2275526"/>
            <a:ext cx="8400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bohatými zdroji (více než 50 %) jsou: pupalkový, konopný a bavlníkový olej; olej z máku, hroznových jadérek, vlašských ořechů, pšeničných a kukuřičných klíčků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FD7DE3DC-A9D4-B259-3D51-85ABD92FE02F}"/>
              </a:ext>
            </a:extLst>
          </p:cNvPr>
          <p:cNvSpPr/>
          <p:nvPr/>
        </p:nvSpPr>
        <p:spPr>
          <a:xfrm>
            <a:off x="1153060" y="1426355"/>
            <a:ext cx="9885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b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esenciální mastné kyseliny</a:t>
            </a:r>
            <a:r>
              <a:rPr lang="sk-SK" sz="2000" b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D174F154-7C7C-77EE-344D-24C935C81412}"/>
              </a:ext>
            </a:extLst>
          </p:cNvPr>
          <p:cNvSpPr/>
          <p:nvPr/>
        </p:nvSpPr>
        <p:spPr>
          <a:xfrm>
            <a:off x="1604025" y="1883310"/>
            <a:ext cx="7944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u="sng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kyselina linolová (LA)</a:t>
            </a: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 – omega-6 nenasycená mastná kyselina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F420BA34-F28E-6EEB-44C5-6F1681242140}"/>
              </a:ext>
            </a:extLst>
          </p:cNvPr>
          <p:cNvSpPr/>
          <p:nvPr/>
        </p:nvSpPr>
        <p:spPr>
          <a:xfrm>
            <a:off x="1604025" y="3698854"/>
            <a:ext cx="8152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u="sng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kyselina </a:t>
            </a:r>
            <a:r>
              <a:rPr lang="el-GR" u="sng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α</a:t>
            </a:r>
            <a:r>
              <a:rPr lang="cs-CZ" u="sng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-linolenová (ALA)</a:t>
            </a: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 – omega-3 nenasycená mastná kyselina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CA897557-6983-8D43-73F1-CD994BCD6DB8}"/>
              </a:ext>
            </a:extLst>
          </p:cNvPr>
          <p:cNvSpPr/>
          <p:nvPr/>
        </p:nvSpPr>
        <p:spPr>
          <a:xfrm>
            <a:off x="2019714" y="2964943"/>
            <a:ext cx="8400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je dostatečně prokázáno, že zvýšený příjem LA snižuje riziko srdečně-cévních onemocnění, diabetu a předčasného úmrtí</a:t>
            </a:r>
            <a:r>
              <a:rPr lang="cs-CZ" kern="0" baseline="3000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1</a:t>
            </a: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 a celkový cholesterol a LDL</a:t>
            </a:r>
            <a:r>
              <a:rPr lang="cs-CZ" kern="0" baseline="3000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59C529EE-F9B2-7571-2B4D-A588D0611AC0}"/>
              </a:ext>
            </a:extLst>
          </p:cNvPr>
          <p:cNvSpPr/>
          <p:nvPr/>
        </p:nvSpPr>
        <p:spPr>
          <a:xfrm>
            <a:off x="2019714" y="4116855"/>
            <a:ext cx="8400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bohatými zdroji (více než 50 %) jsou: chia, lněná a kiwi semínka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C4C9EB7B-F1B2-1F7C-E9EE-26165E21700B}"/>
              </a:ext>
            </a:extLst>
          </p:cNvPr>
          <p:cNvSpPr/>
          <p:nvPr/>
        </p:nvSpPr>
        <p:spPr>
          <a:xfrm>
            <a:off x="2019714" y="4534856"/>
            <a:ext cx="9349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je dostatečně prokázáno, že zvýšený příjem ALA snižuje triglyceridy a celkový cholesterol</a:t>
            </a:r>
            <a:r>
              <a:rPr lang="cs-CZ" kern="0" baseline="3000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24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2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4;p2">
            <a:extLst>
              <a:ext uri="{FF2B5EF4-FFF2-40B4-BE49-F238E27FC236}">
                <a16:creationId xmlns:a16="http://schemas.microsoft.com/office/drawing/2014/main" id="{413C91C4-1D1A-96D8-AACE-804535A186D8}"/>
              </a:ext>
            </a:extLst>
          </p:cNvPr>
          <p:cNvSpPr txBox="1">
            <a:spLocks/>
          </p:cNvSpPr>
          <p:nvPr/>
        </p:nvSpPr>
        <p:spPr>
          <a:xfrm>
            <a:off x="9911254" y="635847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srgbClr val="6CB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6CB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Google Shape;85;p2">
            <a:extLst>
              <a:ext uri="{FF2B5EF4-FFF2-40B4-BE49-F238E27FC236}">
                <a16:creationId xmlns:a16="http://schemas.microsoft.com/office/drawing/2014/main" id="{29738A22-1452-F6A9-7BC4-E810E906BD93}"/>
              </a:ext>
            </a:extLst>
          </p:cNvPr>
          <p:cNvSpPr txBox="1">
            <a:spLocks/>
          </p:cNvSpPr>
          <p:nvPr/>
        </p:nvSpPr>
        <p:spPr>
          <a:xfrm>
            <a:off x="3237874" y="274282"/>
            <a:ext cx="5264427" cy="94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1800"/>
              <a:buFont typeface="Calibri"/>
              <a:buNone/>
              <a:defRPr sz="3600" b="1" i="0" u="none" strike="noStrike" cap="none">
                <a:solidFill>
                  <a:srgbClr val="0084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3600"/>
              <a:buFont typeface="Calibri"/>
              <a:buNone/>
              <a:tabLst/>
              <a:defRPr/>
            </a:pPr>
            <a:r>
              <a:rPr lang="cs-CZ" sz="4000" kern="0" dirty="0"/>
              <a:t>Účinky esenciálních MK</a:t>
            </a:r>
            <a:endParaRPr kumimoji="0" lang="cs-CZ" sz="4000" b="1" i="0" u="none" strike="noStrike" kern="0" cap="none" spc="0" normalizeH="0" baseline="0" noProof="0" dirty="0">
              <a:ln>
                <a:noFill/>
              </a:ln>
              <a:solidFill>
                <a:srgbClr val="0084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4548A873-58C0-A0AE-0975-2F94FDF70800}"/>
              </a:ext>
            </a:extLst>
          </p:cNvPr>
          <p:cNvSpPr/>
          <p:nvPr/>
        </p:nvSpPr>
        <p:spPr>
          <a:xfrm>
            <a:off x="1670023" y="2536692"/>
            <a:ext cx="8815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protizánětlivý účinek inhibicí prozánětlivých cytokinů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FD7DE3DC-A9D4-B259-3D51-85ABD92FE02F}"/>
              </a:ext>
            </a:extLst>
          </p:cNvPr>
          <p:cNvSpPr/>
          <p:nvPr/>
        </p:nvSpPr>
        <p:spPr>
          <a:xfrm>
            <a:off x="1092181" y="1546093"/>
            <a:ext cx="9885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b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esenciální mastné kyseliny mají</a:t>
            </a:r>
            <a:r>
              <a:rPr lang="sk-SK" sz="2000" b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: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D174F154-7C7C-77EE-344D-24C935C81412}"/>
              </a:ext>
            </a:extLst>
          </p:cNvPr>
          <p:cNvSpPr/>
          <p:nvPr/>
        </p:nvSpPr>
        <p:spPr>
          <a:xfrm>
            <a:off x="1670023" y="2105461"/>
            <a:ext cx="7944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hypolipidemický účinek zvýšením hladin HDL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F420BA34-F28E-6EEB-44C5-6F1681242140}"/>
              </a:ext>
            </a:extLst>
          </p:cNvPr>
          <p:cNvSpPr/>
          <p:nvPr/>
        </p:nvSpPr>
        <p:spPr>
          <a:xfrm>
            <a:off x="1670023" y="3686597"/>
            <a:ext cx="8152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antiagregační účinek blokádou aktivace NF-</a:t>
            </a:r>
            <a:r>
              <a:rPr lang="el-GR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κ</a:t>
            </a:r>
            <a:r>
              <a:rPr lang="sk-SK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B a blokádou syntézy PDGF</a:t>
            </a:r>
            <a:endParaRPr lang="cs-CZ" kern="0" dirty="0">
              <a:solidFill>
                <a:srgbClr val="008457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CA897557-6983-8D43-73F1-CD994BCD6DB8}"/>
              </a:ext>
            </a:extLst>
          </p:cNvPr>
          <p:cNvSpPr/>
          <p:nvPr/>
        </p:nvSpPr>
        <p:spPr>
          <a:xfrm>
            <a:off x="1670023" y="2974941"/>
            <a:ext cx="8400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imunosupresivní účinek snížením exprese receptorů pro interleukin 2 a inhibicí syntézy tumor nekrotizujícího faktoru a interleukinu 1</a:t>
            </a:r>
            <a:r>
              <a:rPr lang="el-GR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β</a:t>
            </a:r>
            <a:endParaRPr lang="cs-CZ" kern="0" baseline="30000" dirty="0">
              <a:solidFill>
                <a:srgbClr val="008457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59C529EE-F9B2-7571-2B4D-A588D0611AC0}"/>
              </a:ext>
            </a:extLst>
          </p:cNvPr>
          <p:cNvSpPr/>
          <p:nvPr/>
        </p:nvSpPr>
        <p:spPr>
          <a:xfrm>
            <a:off x="1670021" y="4127144"/>
            <a:ext cx="8400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kardioprotektivní účinek zvýšením elektrostability kardiomyocytů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C4C9EB7B-F1B2-1F7C-E9EE-26165E21700B}"/>
              </a:ext>
            </a:extLst>
          </p:cNvPr>
          <p:cNvSpPr/>
          <p:nvPr/>
        </p:nvSpPr>
        <p:spPr>
          <a:xfrm>
            <a:off x="1670023" y="4558375"/>
            <a:ext cx="9349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neuroprotektivní účinek – jsou strukturálními složkami membrány neuronů</a:t>
            </a:r>
            <a:endParaRPr lang="cs-CZ" kern="0" baseline="30000" dirty="0">
              <a:solidFill>
                <a:srgbClr val="008457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50344186-22BA-2D4B-8A67-38D0E9EDE9A8}"/>
              </a:ext>
            </a:extLst>
          </p:cNvPr>
          <p:cNvSpPr/>
          <p:nvPr/>
        </p:nvSpPr>
        <p:spPr>
          <a:xfrm>
            <a:off x="1670023" y="5002348"/>
            <a:ext cx="9349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metabolický účinek zvýšením citlivosti na inzulín a snížením hladiny homocysteinu</a:t>
            </a:r>
            <a:endParaRPr lang="cs-CZ" kern="0" baseline="30000" dirty="0">
              <a:solidFill>
                <a:srgbClr val="008457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2E8FFC7C-D282-9768-E41F-687762BB7139}"/>
              </a:ext>
            </a:extLst>
          </p:cNvPr>
          <p:cNvSpPr/>
          <p:nvPr/>
        </p:nvSpPr>
        <p:spPr>
          <a:xfrm>
            <a:off x="1670023" y="5432881"/>
            <a:ext cx="9349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genomodulační a antiproliferativní účinek</a:t>
            </a:r>
            <a:endParaRPr lang="cs-CZ" kern="0" baseline="30000" dirty="0">
              <a:solidFill>
                <a:srgbClr val="008457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00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2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4;p2">
            <a:extLst>
              <a:ext uri="{FF2B5EF4-FFF2-40B4-BE49-F238E27FC236}">
                <a16:creationId xmlns:a16="http://schemas.microsoft.com/office/drawing/2014/main" id="{413C91C4-1D1A-96D8-AACE-804535A186D8}"/>
              </a:ext>
            </a:extLst>
          </p:cNvPr>
          <p:cNvSpPr txBox="1">
            <a:spLocks/>
          </p:cNvSpPr>
          <p:nvPr/>
        </p:nvSpPr>
        <p:spPr>
          <a:xfrm>
            <a:off x="9911254" y="635847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srgbClr val="6CB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6CB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Google Shape;85;p2">
            <a:extLst>
              <a:ext uri="{FF2B5EF4-FFF2-40B4-BE49-F238E27FC236}">
                <a16:creationId xmlns:a16="http://schemas.microsoft.com/office/drawing/2014/main" id="{29738A22-1452-F6A9-7BC4-E810E906BD93}"/>
              </a:ext>
            </a:extLst>
          </p:cNvPr>
          <p:cNvSpPr txBox="1">
            <a:spLocks/>
          </p:cNvSpPr>
          <p:nvPr/>
        </p:nvSpPr>
        <p:spPr>
          <a:xfrm>
            <a:off x="3326888" y="256528"/>
            <a:ext cx="5204042" cy="94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1800"/>
              <a:buFont typeface="Calibri"/>
              <a:buNone/>
              <a:defRPr sz="3600" b="1" i="0" u="none" strike="noStrike" cap="none">
                <a:solidFill>
                  <a:srgbClr val="0084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3600"/>
              <a:buFont typeface="Calibri"/>
              <a:buNone/>
              <a:tabLst/>
              <a:defRPr/>
            </a:pPr>
            <a:r>
              <a:rPr lang="cs-CZ" sz="4000" kern="0" dirty="0"/>
              <a:t>Využití esenciálních MK</a:t>
            </a:r>
            <a:endParaRPr kumimoji="0" lang="cs-CZ" sz="4000" b="1" i="0" u="none" strike="noStrike" kern="0" cap="none" spc="0" normalizeH="0" baseline="0" noProof="0" dirty="0">
              <a:ln>
                <a:noFill/>
              </a:ln>
              <a:solidFill>
                <a:srgbClr val="0084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4548A873-58C0-A0AE-0975-2F94FDF70800}"/>
              </a:ext>
            </a:extLst>
          </p:cNvPr>
          <p:cNvSpPr/>
          <p:nvPr/>
        </p:nvSpPr>
        <p:spPr>
          <a:xfrm>
            <a:off x="1135185" y="2189721"/>
            <a:ext cx="8815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kardiologie – zpomalení rozvoje aterosklerózy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D174F154-7C7C-77EE-344D-24C935C81412}"/>
              </a:ext>
            </a:extLst>
          </p:cNvPr>
          <p:cNvSpPr/>
          <p:nvPr/>
        </p:nvSpPr>
        <p:spPr>
          <a:xfrm>
            <a:off x="1135185" y="1749716"/>
            <a:ext cx="7944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urologie – zpomalení zánětlivého procesu při nefropatiích a nefritidách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F420BA34-F28E-6EEB-44C5-6F1681242140}"/>
              </a:ext>
            </a:extLst>
          </p:cNvPr>
          <p:cNvSpPr/>
          <p:nvPr/>
        </p:nvSpPr>
        <p:spPr>
          <a:xfrm>
            <a:off x="1135184" y="3086366"/>
            <a:ext cx="9587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gastroenterologie – snížením zánětu zlepšují průběh chronických zánětlivých procesů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CA897557-6983-8D43-73F1-CD994BCD6DB8}"/>
              </a:ext>
            </a:extLst>
          </p:cNvPr>
          <p:cNvSpPr/>
          <p:nvPr/>
        </p:nvSpPr>
        <p:spPr>
          <a:xfrm>
            <a:off x="1135185" y="2634051"/>
            <a:ext cx="8400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pneumologie – snížením zánětu zlepšují průběh infektů dýchacích cest</a:t>
            </a:r>
            <a:endParaRPr lang="cs-CZ" kern="0" baseline="30000" dirty="0">
              <a:solidFill>
                <a:srgbClr val="008457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59C529EE-F9B2-7571-2B4D-A588D0611AC0}"/>
              </a:ext>
            </a:extLst>
          </p:cNvPr>
          <p:cNvSpPr/>
          <p:nvPr/>
        </p:nvSpPr>
        <p:spPr>
          <a:xfrm>
            <a:off x="1135181" y="3547277"/>
            <a:ext cx="8400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gynekologie – pozitivní ovlivnění vývoje plodu; úleva od bolestivé menstruace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C4C9EB7B-F1B2-1F7C-E9EE-26165E21700B}"/>
              </a:ext>
            </a:extLst>
          </p:cNvPr>
          <p:cNvSpPr/>
          <p:nvPr/>
        </p:nvSpPr>
        <p:spPr>
          <a:xfrm>
            <a:off x="1135181" y="3992066"/>
            <a:ext cx="9349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psychiatrie – příznivý účinek při ADHD a poruchách z autistického spektra</a:t>
            </a:r>
            <a:endParaRPr lang="cs-CZ" kern="0" baseline="30000" dirty="0">
              <a:solidFill>
                <a:srgbClr val="008457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50344186-22BA-2D4B-8A67-38D0E9EDE9A8}"/>
              </a:ext>
            </a:extLst>
          </p:cNvPr>
          <p:cNvSpPr/>
          <p:nvPr/>
        </p:nvSpPr>
        <p:spPr>
          <a:xfrm>
            <a:off x="1135180" y="4431612"/>
            <a:ext cx="9349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onkologie – urychlení apoptózy a zpomalování proliferace</a:t>
            </a:r>
            <a:endParaRPr lang="cs-CZ" kern="0" baseline="30000" dirty="0">
              <a:solidFill>
                <a:srgbClr val="008457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2E8FFC7C-D282-9768-E41F-687762BB7139}"/>
              </a:ext>
            </a:extLst>
          </p:cNvPr>
          <p:cNvSpPr/>
          <p:nvPr/>
        </p:nvSpPr>
        <p:spPr>
          <a:xfrm>
            <a:off x="1135179" y="4868381"/>
            <a:ext cx="9349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dermatologie – snížením zánětu příznivě působí při psoriáze a ekzémech</a:t>
            </a:r>
            <a:endParaRPr lang="cs-CZ" kern="0" baseline="30000" dirty="0">
              <a:solidFill>
                <a:srgbClr val="008457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CBA28481-C5DA-CC26-68C4-10C3326C4E2D}"/>
              </a:ext>
            </a:extLst>
          </p:cNvPr>
          <p:cNvSpPr/>
          <p:nvPr/>
        </p:nvSpPr>
        <p:spPr>
          <a:xfrm>
            <a:off x="1135178" y="5305150"/>
            <a:ext cx="9349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revmatologie – nížení zánětu pozitivně vplývá na revmatoidní artritidu a systémový lupus</a:t>
            </a:r>
            <a:endParaRPr lang="cs-CZ" kern="0" baseline="30000" dirty="0">
              <a:solidFill>
                <a:srgbClr val="008457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1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2" grpId="0"/>
      <p:bldP spid="10" grpId="0"/>
      <p:bldP spid="11" grpId="0"/>
      <p:bldP spid="12" grpId="0"/>
      <p:bldP spid="1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2;p3">
            <a:extLst>
              <a:ext uri="{FF2B5EF4-FFF2-40B4-BE49-F238E27FC236}">
                <a16:creationId xmlns:a16="http://schemas.microsoft.com/office/drawing/2014/main" id="{88266475-5FD0-0360-B147-ABD911311B17}"/>
              </a:ext>
            </a:extLst>
          </p:cNvPr>
          <p:cNvSpPr txBox="1">
            <a:spLocks/>
          </p:cNvSpPr>
          <p:nvPr/>
        </p:nvSpPr>
        <p:spPr>
          <a:xfrm>
            <a:off x="9911254" y="631312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srgbClr val="6CB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6CB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85;p2">
            <a:extLst>
              <a:ext uri="{FF2B5EF4-FFF2-40B4-BE49-F238E27FC236}">
                <a16:creationId xmlns:a16="http://schemas.microsoft.com/office/drawing/2014/main" id="{A0A866EC-9E6C-5E44-8F20-1B76AEE9BE02}"/>
              </a:ext>
            </a:extLst>
          </p:cNvPr>
          <p:cNvSpPr txBox="1">
            <a:spLocks/>
          </p:cNvSpPr>
          <p:nvPr/>
        </p:nvSpPr>
        <p:spPr>
          <a:xfrm>
            <a:off x="3991154" y="174632"/>
            <a:ext cx="4209692" cy="95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1800"/>
              <a:buFont typeface="Calibri"/>
              <a:buNone/>
              <a:defRPr sz="3600" b="1" i="0" u="none" strike="noStrike" cap="none">
                <a:solidFill>
                  <a:srgbClr val="0084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3600"/>
              <a:buFont typeface="Calibri"/>
              <a:buNone/>
              <a:tabLst/>
              <a:defRPr/>
            </a:pPr>
            <a:r>
              <a:rPr lang="cs-CZ" sz="4000" kern="0" dirty="0"/>
              <a:t>Omegy JAMIESON</a:t>
            </a:r>
            <a:endParaRPr kumimoji="0" lang="cs-CZ" sz="4000" b="1" i="0" u="none" strike="noStrike" kern="0" cap="none" spc="0" normalizeH="0" baseline="0" dirty="0">
              <a:ln>
                <a:noFill/>
              </a:ln>
              <a:solidFill>
                <a:srgbClr val="0084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717026D-D74E-C7CA-CAC1-7A3FA94B2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34" y="1068884"/>
            <a:ext cx="1441244" cy="2360116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8A827E91-0D91-B350-AE5D-B76531CB8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29" y="1185109"/>
            <a:ext cx="1441244" cy="2360116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B68ED4FF-9C59-A88D-0564-AA1EE3A94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64" y="1109916"/>
            <a:ext cx="1441245" cy="2402075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560E0B42-4A61-BDBA-3830-2C6134E15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24" y="1120290"/>
            <a:ext cx="1441245" cy="2407425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FE187236-C722-15FE-48E4-B34B06F54E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64" y="3865685"/>
            <a:ext cx="1466924" cy="2564553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F0404BB2-AA55-7F22-75CA-D2411CF59D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7" y="3865685"/>
            <a:ext cx="1441243" cy="2630005"/>
          </a:xfrm>
          <a:prstGeom prst="rect">
            <a:avLst/>
          </a:prstGeom>
        </p:spPr>
      </p:pic>
      <p:pic>
        <p:nvPicPr>
          <p:cNvPr id="26" name="Obrázok 25">
            <a:extLst>
              <a:ext uri="{FF2B5EF4-FFF2-40B4-BE49-F238E27FC236}">
                <a16:creationId xmlns:a16="http://schemas.microsoft.com/office/drawing/2014/main" id="{14EA3FA7-CA75-2A64-16C4-309A3A2034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45" y="3931137"/>
            <a:ext cx="1466924" cy="2407425"/>
          </a:xfrm>
          <a:prstGeom prst="rect">
            <a:avLst/>
          </a:prstGeom>
        </p:spPr>
      </p:pic>
      <p:pic>
        <p:nvPicPr>
          <p:cNvPr id="30" name="Obrázok 29">
            <a:extLst>
              <a:ext uri="{FF2B5EF4-FFF2-40B4-BE49-F238E27FC236}">
                <a16:creationId xmlns:a16="http://schemas.microsoft.com/office/drawing/2014/main" id="{7C78FE2B-CC04-D8B0-5BA3-E1D76E9F08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00" y="3865685"/>
            <a:ext cx="1602550" cy="26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5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2;p3">
            <a:extLst>
              <a:ext uri="{FF2B5EF4-FFF2-40B4-BE49-F238E27FC236}">
                <a16:creationId xmlns:a16="http://schemas.microsoft.com/office/drawing/2014/main" id="{88266475-5FD0-0360-B147-ABD911311B17}"/>
              </a:ext>
            </a:extLst>
          </p:cNvPr>
          <p:cNvSpPr txBox="1">
            <a:spLocks/>
          </p:cNvSpPr>
          <p:nvPr/>
        </p:nvSpPr>
        <p:spPr>
          <a:xfrm>
            <a:off x="9911254" y="631312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srgbClr val="6CB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6CB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85;p2">
            <a:extLst>
              <a:ext uri="{FF2B5EF4-FFF2-40B4-BE49-F238E27FC236}">
                <a16:creationId xmlns:a16="http://schemas.microsoft.com/office/drawing/2014/main" id="{A0A866EC-9E6C-5E44-8F20-1B76AEE9BE02}"/>
              </a:ext>
            </a:extLst>
          </p:cNvPr>
          <p:cNvSpPr txBox="1">
            <a:spLocks/>
          </p:cNvSpPr>
          <p:nvPr/>
        </p:nvSpPr>
        <p:spPr>
          <a:xfrm>
            <a:off x="3332658" y="149124"/>
            <a:ext cx="5040702" cy="93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1800"/>
              <a:buFont typeface="Calibri"/>
              <a:buNone/>
              <a:defRPr sz="3600" b="1" i="0" u="none" strike="noStrike" cap="none">
                <a:solidFill>
                  <a:srgbClr val="0084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3600"/>
              <a:buFont typeface="Calibri"/>
              <a:buNone/>
              <a:tabLst/>
              <a:defRPr/>
            </a:pPr>
            <a:r>
              <a:rPr lang="cs-CZ" sz="4000" kern="0" dirty="0"/>
              <a:t>Koenzym Q10 – CoQ10</a:t>
            </a:r>
            <a:endParaRPr kumimoji="0" lang="cs-CZ" sz="4000" b="1" i="0" u="none" strike="noStrike" kern="0" cap="none" spc="0" normalizeH="0" baseline="0" dirty="0">
              <a:ln>
                <a:noFill/>
              </a:ln>
              <a:solidFill>
                <a:srgbClr val="0084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382E1AF0-190F-CDA8-2CD4-185C70F1ECE1}"/>
              </a:ext>
            </a:extLst>
          </p:cNvPr>
          <p:cNvSpPr/>
          <p:nvPr/>
        </p:nvSpPr>
        <p:spPr>
          <a:xfrm>
            <a:off x="1164543" y="3408952"/>
            <a:ext cx="9885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b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nedostatek: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EDC48F51-02F9-7248-3E58-58AF80D09C69}"/>
              </a:ext>
            </a:extLst>
          </p:cNvPr>
          <p:cNvSpPr/>
          <p:nvPr/>
        </p:nvSpPr>
        <p:spPr>
          <a:xfrm>
            <a:off x="1427650" y="3987449"/>
            <a:ext cx="9885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způsobený zpravidla sníženou biosyntézou anebo zvýšenou potřebou CoQ10 v organismu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B501AC3D-AC62-9541-E794-85C0E1C29224}"/>
              </a:ext>
            </a:extLst>
          </p:cNvPr>
          <p:cNvSpPr/>
          <p:nvPr/>
        </p:nvSpPr>
        <p:spPr>
          <a:xfrm>
            <a:off x="1427650" y="4418337"/>
            <a:ext cx="9135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biosyntézu CoQ10 snižují zejména statiny inhibicí HMG-CoA reduktázy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1329D332-4068-7E67-57CF-1A0EE2F728B2}"/>
              </a:ext>
            </a:extLst>
          </p:cNvPr>
          <p:cNvSpPr/>
          <p:nvPr/>
        </p:nvSpPr>
        <p:spPr>
          <a:xfrm>
            <a:off x="1164543" y="1395437"/>
            <a:ext cx="7280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b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funkce: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AEF8215B-A3F1-81C6-9211-C56BBB834C6A}"/>
              </a:ext>
            </a:extLst>
          </p:cNvPr>
          <p:cNvSpPr/>
          <p:nvPr/>
        </p:nvSpPr>
        <p:spPr>
          <a:xfrm>
            <a:off x="1427650" y="1970267"/>
            <a:ext cx="8850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zprostředkování buněčného dýchání v mitochondriích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E91408DC-4CD4-97F3-4B16-44E07E23546D}"/>
              </a:ext>
            </a:extLst>
          </p:cNvPr>
          <p:cNvSpPr/>
          <p:nvPr/>
        </p:nvSpPr>
        <p:spPr>
          <a:xfrm>
            <a:off x="1427649" y="4849225"/>
            <a:ext cx="9885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zvýšená potřeba je u osob podávajících vysoký jak fyzický, tak duševní výkon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D5289701-53BC-2B10-F4E9-6E6F0DFEC3C3}"/>
              </a:ext>
            </a:extLst>
          </p:cNvPr>
          <p:cNvSpPr/>
          <p:nvPr/>
        </p:nvSpPr>
        <p:spPr>
          <a:xfrm>
            <a:off x="1427649" y="2395030"/>
            <a:ext cx="8850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zprostředkování přenosu elektronů v buňkách – energetický metabolismus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8567BAB6-79D5-8936-9581-F6A2EC7DDBF4}"/>
              </a:ext>
            </a:extLst>
          </p:cNvPr>
          <p:cNvSpPr/>
          <p:nvPr/>
        </p:nvSpPr>
        <p:spPr>
          <a:xfrm>
            <a:off x="1427649" y="2819793"/>
            <a:ext cx="8850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blokování volných radikálů v buněčném prostředí</a:t>
            </a:r>
          </a:p>
        </p:txBody>
      </p:sp>
    </p:spTree>
    <p:extLst>
      <p:ext uri="{BB962C8B-B14F-4D97-AF65-F5344CB8AC3E}">
        <p14:creationId xmlns:p14="http://schemas.microsoft.com/office/powerpoint/2010/main" val="7150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2" grpId="0"/>
      <p:bldP spid="4" grpId="0"/>
      <p:bldP spid="5" grpId="0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2;p3">
            <a:extLst>
              <a:ext uri="{FF2B5EF4-FFF2-40B4-BE49-F238E27FC236}">
                <a16:creationId xmlns:a16="http://schemas.microsoft.com/office/drawing/2014/main" id="{88266475-5FD0-0360-B147-ABD911311B17}"/>
              </a:ext>
            </a:extLst>
          </p:cNvPr>
          <p:cNvSpPr txBox="1">
            <a:spLocks/>
          </p:cNvSpPr>
          <p:nvPr/>
        </p:nvSpPr>
        <p:spPr>
          <a:xfrm>
            <a:off x="9911254" y="631312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6CB33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srgbClr val="6CB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6CB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6F92B041-202B-A893-DEE5-41ED044D504F}"/>
              </a:ext>
            </a:extLst>
          </p:cNvPr>
          <p:cNvSpPr/>
          <p:nvPr/>
        </p:nvSpPr>
        <p:spPr>
          <a:xfrm>
            <a:off x="1397481" y="2024064"/>
            <a:ext cx="10481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CoQ10 snižuje morbiditu a mortalitu u pacientů se srdečním selháváním</a:t>
            </a:r>
            <a:r>
              <a:rPr lang="cs-CZ" kern="0" baseline="3000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4" name="Google Shape;85;p2">
            <a:extLst>
              <a:ext uri="{FF2B5EF4-FFF2-40B4-BE49-F238E27FC236}">
                <a16:creationId xmlns:a16="http://schemas.microsoft.com/office/drawing/2014/main" id="{76F0009D-6085-CD06-E2F5-0076FAA296CB}"/>
              </a:ext>
            </a:extLst>
          </p:cNvPr>
          <p:cNvSpPr txBox="1">
            <a:spLocks/>
          </p:cNvSpPr>
          <p:nvPr/>
        </p:nvSpPr>
        <p:spPr>
          <a:xfrm>
            <a:off x="3332658" y="149124"/>
            <a:ext cx="5040702" cy="93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1800"/>
              <a:buFont typeface="Calibri"/>
              <a:buNone/>
              <a:defRPr sz="3600" b="1" i="0" u="none" strike="noStrike" cap="none">
                <a:solidFill>
                  <a:srgbClr val="0084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457"/>
              </a:buClr>
              <a:buSzPts val="3600"/>
              <a:buFont typeface="Calibri"/>
              <a:buNone/>
              <a:tabLst/>
              <a:defRPr/>
            </a:pPr>
            <a:r>
              <a:rPr lang="cs-CZ" sz="4000" kern="0" dirty="0"/>
              <a:t>Koenzym Q10 – CoQ10</a:t>
            </a:r>
            <a:endParaRPr kumimoji="0" lang="cs-CZ" sz="4000" b="1" i="0" u="none" strike="noStrike" kern="0" cap="none" spc="0" normalizeH="0" baseline="0" dirty="0">
              <a:ln>
                <a:noFill/>
              </a:ln>
              <a:solidFill>
                <a:srgbClr val="008457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948DD5F8-70FA-7A6E-A09E-FB6220171585}"/>
              </a:ext>
            </a:extLst>
          </p:cNvPr>
          <p:cNvSpPr/>
          <p:nvPr/>
        </p:nvSpPr>
        <p:spPr>
          <a:xfrm>
            <a:off x="743870" y="5205132"/>
            <a:ext cx="107042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cs-CZ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1. Al Saadi T. et al.: </a:t>
            </a:r>
            <a:r>
              <a:rPr lang="cs-CZ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Coenzyme Q10 for heart failure (Review)</a:t>
            </a:r>
            <a:r>
              <a:rPr lang="cs-CZ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; Cochrane Database of Systematic Reviews, 2021.</a:t>
            </a:r>
          </a:p>
          <a:p>
            <a:pPr>
              <a:buClr>
                <a:srgbClr val="000000"/>
              </a:buClr>
            </a:pPr>
            <a:r>
              <a:rPr lang="cs-CZ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2. Langsjoen P. H. et al.: </a:t>
            </a:r>
            <a:r>
              <a:rPr lang="cs-CZ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Effective and safe therapy with coenzyme Q10 for cardiomyopathy</a:t>
            </a: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; Klinische Wochenschrift, 1988.</a:t>
            </a:r>
          </a:p>
          <a:p>
            <a:pPr>
              <a:buClr>
                <a:srgbClr val="000000"/>
              </a:buClr>
            </a:pP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3. Hua Q. et al.: 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Effects 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of Coenzyme Q10 on Statin-Induced Myopathy: An Updated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Meta-Analysis of Randomized Controlled Trials</a:t>
            </a: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; </a:t>
            </a:r>
            <a:r>
              <a:rPr lang="en-US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J</a:t>
            </a: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.</a:t>
            </a:r>
            <a:r>
              <a:rPr lang="en-US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 Am</a:t>
            </a: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.</a:t>
            </a:r>
            <a:r>
              <a:rPr lang="en-US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 Heart Assoc</a:t>
            </a: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., </a:t>
            </a:r>
            <a:r>
              <a:rPr lang="en-US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2018</a:t>
            </a:r>
            <a:endParaRPr lang="sk-SK" sz="1100" kern="0" dirty="0">
              <a:solidFill>
                <a:srgbClr val="008457"/>
              </a:solidFill>
              <a:latin typeface="Arial"/>
              <a:cs typeface="Arial" panose="020B0604020202020204" pitchFamily="34" charset="0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4. Ho M. J. et al.: 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Blood pressure lowering e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ff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icacy of coenzyme Q10 for primary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hypertension (Review)</a:t>
            </a: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; </a:t>
            </a:r>
            <a:r>
              <a:rPr lang="cs-CZ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Cochrane Database of Systematic Reviews, 2016.</a:t>
            </a:r>
          </a:p>
          <a:p>
            <a:pPr>
              <a:buClr>
                <a:srgbClr val="000000"/>
              </a:buClr>
            </a:pPr>
            <a:r>
              <a:rPr lang="cs-CZ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5. McRee J. T. et al.: 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Therapy with 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Coenzyme Q10 fo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r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 Patients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with Periodontal Disease</a:t>
            </a: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; Journal of Dental Health, 1993</a:t>
            </a:r>
            <a:r>
              <a:rPr lang="pl-PL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.</a:t>
            </a:r>
          </a:p>
          <a:p>
            <a:pPr>
              <a:buClr>
                <a:srgbClr val="000000"/>
              </a:buClr>
            </a:pPr>
            <a:r>
              <a:rPr lang="pl-PL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6. Yongxing X. et al.: 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Efficacy of coenzyme Q10 in patients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with chronic kidney disease: protocol</a:t>
            </a:r>
            <a:r>
              <a:rPr lang="sk-SK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1100" i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for a systematic review</a:t>
            </a:r>
            <a:r>
              <a:rPr lang="sk-SK" sz="1100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; British Medical Journal, 2019.</a:t>
            </a:r>
            <a:endParaRPr lang="cs-CZ" sz="1100" kern="0" dirty="0">
              <a:solidFill>
                <a:srgbClr val="008457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9C3C3897-3AB1-BB83-F3CA-EC069F09C1FD}"/>
              </a:ext>
            </a:extLst>
          </p:cNvPr>
          <p:cNvSpPr/>
          <p:nvPr/>
        </p:nvSpPr>
        <p:spPr>
          <a:xfrm>
            <a:off x="948906" y="1458681"/>
            <a:ext cx="104810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sz="2000" b="1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účinky: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420EA6D8-2EC2-D1F9-3F4B-E6F3ABC391C8}"/>
              </a:ext>
            </a:extLst>
          </p:cNvPr>
          <p:cNvSpPr/>
          <p:nvPr/>
        </p:nvSpPr>
        <p:spPr>
          <a:xfrm>
            <a:off x="1397481" y="2453079"/>
            <a:ext cx="10481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CoQ10 účinně léčí kardiomyopatii</a:t>
            </a:r>
            <a:r>
              <a:rPr lang="cs-CZ" kern="0" baseline="3000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22337C3D-FBD5-EDF7-FE14-3E93343796C1}"/>
              </a:ext>
            </a:extLst>
          </p:cNvPr>
          <p:cNvSpPr/>
          <p:nvPr/>
        </p:nvSpPr>
        <p:spPr>
          <a:xfrm>
            <a:off x="1397480" y="2909290"/>
            <a:ext cx="10481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CoQ10 snižuje myopatii způsobenou hypolipidemickou léčbou</a:t>
            </a:r>
            <a:r>
              <a:rPr lang="cs-CZ" kern="0" baseline="3000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AAC6012E-7ABB-4E6C-0DF9-A15D752FF195}"/>
              </a:ext>
            </a:extLst>
          </p:cNvPr>
          <p:cNvSpPr/>
          <p:nvPr/>
        </p:nvSpPr>
        <p:spPr>
          <a:xfrm>
            <a:off x="1397480" y="3356651"/>
            <a:ext cx="10481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CoQ10 snižuje krevní tlak při primární hypertenzi</a:t>
            </a:r>
            <a:r>
              <a:rPr lang="cs-CZ" kern="0" baseline="3000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439B4442-939C-0B32-B92A-F95008F26010}"/>
              </a:ext>
            </a:extLst>
          </p:cNvPr>
          <p:cNvSpPr/>
          <p:nvPr/>
        </p:nvSpPr>
        <p:spPr>
          <a:xfrm>
            <a:off x="1397480" y="3832896"/>
            <a:ext cx="10481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CoQ10 snižuje riziko periodontitidy a parodontitidy</a:t>
            </a:r>
            <a:r>
              <a:rPr lang="cs-CZ" kern="0" baseline="3000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0FA2411E-5259-E66C-440B-C89BC0EAE9F7}"/>
              </a:ext>
            </a:extLst>
          </p:cNvPr>
          <p:cNvSpPr/>
          <p:nvPr/>
        </p:nvSpPr>
        <p:spPr>
          <a:xfrm>
            <a:off x="1397480" y="4309141"/>
            <a:ext cx="10481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cs-CZ" kern="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CoQ10 pomáhá při chronickém onemocnění ledvin</a:t>
            </a:r>
            <a:r>
              <a:rPr lang="cs-CZ" kern="0" baseline="30000" dirty="0">
                <a:solidFill>
                  <a:srgbClr val="008457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3016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3228</TotalTime>
  <Words>1183</Words>
  <Application>Microsoft Office PowerPoint</Application>
  <PresentationFormat>Širokouhlá</PresentationFormat>
  <Paragraphs>132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Nouzovsky, Zdenek (Interpharm)</dc:creator>
  <cp:lastModifiedBy>Nouzovsky, Zdenek (Interpharm)</cp:lastModifiedBy>
  <cp:revision>139</cp:revision>
  <dcterms:created xsi:type="dcterms:W3CDTF">2022-10-05T08:18:29Z</dcterms:created>
  <dcterms:modified xsi:type="dcterms:W3CDTF">2023-04-24T05:32:16Z</dcterms:modified>
</cp:coreProperties>
</file>