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wmf" ContentType="image/x-wmf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55FF0-60C3-4C37-B6BC-20AF23FD3FE8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6127424-F03C-430C-AA38-47C83E54A27D}">
      <dgm:prSet phldrT="[Text]" custT="1"/>
      <dgm:spPr/>
      <dgm:t>
        <a:bodyPr/>
        <a:lstStyle/>
        <a:p>
          <a:r>
            <a:rPr lang="cs-CZ" sz="1600" b="1">
              <a:solidFill>
                <a:schemeClr val="tx1"/>
              </a:solidFill>
            </a:rPr>
            <a:t>REŽIMOVÁ OPATŘENÍ                  A FYZIOTERAPIE</a:t>
          </a:r>
          <a:endParaRPr lang="cs-CZ" sz="1600" b="1" dirty="0">
            <a:solidFill>
              <a:schemeClr val="tx1"/>
            </a:solidFill>
          </a:endParaRPr>
        </a:p>
      </dgm:t>
    </dgm:pt>
    <dgm:pt modelId="{49FA02B1-85E4-4C88-A695-E97EE594A357}" type="parTrans" cxnId="{AE8B86EC-E238-449E-BA21-DA66AA93287C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DE629504-4859-4567-8D0D-5979681D85C5}" type="sibTrans" cxnId="{AE8B86EC-E238-449E-BA21-DA66AA93287C}">
      <dgm:prSet custT="1"/>
      <dgm:spPr>
        <a:noFill/>
      </dgm:spPr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9FD079D5-C064-4650-A015-BD3C1D820F1D}">
      <dgm:prSet phldrT="[Text]" custT="1"/>
      <dgm:spPr/>
      <dgm:t>
        <a:bodyPr/>
        <a:lstStyle/>
        <a:p>
          <a:r>
            <a:rPr lang="cs-CZ" sz="1600" b="1">
              <a:solidFill>
                <a:schemeClr val="tx1"/>
              </a:solidFill>
            </a:rPr>
            <a:t>FARMAKOTERAPIE</a:t>
          </a:r>
          <a:endParaRPr lang="cs-CZ" sz="1600" b="1" dirty="0">
            <a:solidFill>
              <a:schemeClr val="tx1"/>
            </a:solidFill>
          </a:endParaRPr>
        </a:p>
      </dgm:t>
    </dgm:pt>
    <dgm:pt modelId="{F326787C-7720-487E-9CB9-7AD10D7A3BBB}" type="parTrans" cxnId="{146C0B0B-F693-4DA9-8882-293AD16F616A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3EBA6EFA-3A5D-44EF-AA2D-3D10413E99D5}" type="sibTrans" cxnId="{146C0B0B-F693-4DA9-8882-293AD16F616A}">
      <dgm:prSet custT="1"/>
      <dgm:spPr>
        <a:noFill/>
      </dgm:spPr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23FAA2DA-7BC6-4CE2-9E0E-A61D66BE84F6}">
      <dgm:prSet phldrT="[Text]" custT="1"/>
      <dgm:spPr/>
      <dgm:t>
        <a:bodyPr/>
        <a:lstStyle/>
        <a:p>
          <a:r>
            <a:rPr lang="cs-CZ" sz="1600" b="1">
              <a:solidFill>
                <a:schemeClr val="tx1"/>
              </a:solidFill>
            </a:rPr>
            <a:t>KOMPRESIVNÍ TERAPIE</a:t>
          </a:r>
          <a:endParaRPr lang="cs-CZ" sz="1600" b="1" dirty="0">
            <a:solidFill>
              <a:schemeClr val="tx1"/>
            </a:solidFill>
          </a:endParaRPr>
        </a:p>
      </dgm:t>
    </dgm:pt>
    <dgm:pt modelId="{A7376742-EB3C-40CE-87FF-12503C0046BD}" type="parTrans" cxnId="{51A2AE77-133F-42FA-BE07-45C8BDBD4CC5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6E300568-ECD9-424F-980D-F4CC3BDB2E60}" type="sibTrans" cxnId="{51A2AE77-133F-42FA-BE07-45C8BDBD4CC5}">
      <dgm:prSet custT="1"/>
      <dgm:spPr>
        <a:noFill/>
      </dgm:spPr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0A25D6C5-8E42-4C14-B201-37FE531A5D51}" type="pres">
      <dgm:prSet presAssocID="{38D55FF0-60C3-4C37-B6BC-20AF23FD3FE8}" presName="cycle" presStyleCnt="0">
        <dgm:presLayoutVars>
          <dgm:dir/>
          <dgm:resizeHandles val="exact"/>
        </dgm:presLayoutVars>
      </dgm:prSet>
      <dgm:spPr/>
    </dgm:pt>
    <dgm:pt modelId="{D600F747-22F4-4514-B07E-24F3993E8FE6}" type="pres">
      <dgm:prSet presAssocID="{D6127424-F03C-430C-AA38-47C83E54A27D}" presName="node" presStyleLbl="node1" presStyleIdx="0" presStyleCnt="3" custScaleX="180109" custScaleY="79063">
        <dgm:presLayoutVars>
          <dgm:bulletEnabled val="1"/>
        </dgm:presLayoutVars>
      </dgm:prSet>
      <dgm:spPr/>
    </dgm:pt>
    <dgm:pt modelId="{902E8991-813F-437D-A965-A3131ED96A10}" type="pres">
      <dgm:prSet presAssocID="{DE629504-4859-4567-8D0D-5979681D85C5}" presName="sibTrans" presStyleLbl="sibTrans2D1" presStyleIdx="0" presStyleCnt="3" custScaleX="114127"/>
      <dgm:spPr/>
    </dgm:pt>
    <dgm:pt modelId="{CEC43867-8A43-4932-85AF-6FAE9BE8E799}" type="pres">
      <dgm:prSet presAssocID="{DE629504-4859-4567-8D0D-5979681D85C5}" presName="connectorText" presStyleLbl="sibTrans2D1" presStyleIdx="0" presStyleCnt="3"/>
      <dgm:spPr/>
    </dgm:pt>
    <dgm:pt modelId="{01AF1C41-7EEB-4888-9578-18656CD5941A}" type="pres">
      <dgm:prSet presAssocID="{9FD079D5-C064-4650-A015-BD3C1D820F1D}" presName="node" presStyleLbl="node1" presStyleIdx="1" presStyleCnt="3" custScaleX="180109" custScaleY="79063" custRadScaleRad="138456" custRadScaleInc="-15283">
        <dgm:presLayoutVars>
          <dgm:bulletEnabled val="1"/>
        </dgm:presLayoutVars>
      </dgm:prSet>
      <dgm:spPr/>
    </dgm:pt>
    <dgm:pt modelId="{DA69FBA9-55B8-4C7E-ADC7-FAEC6133693A}" type="pres">
      <dgm:prSet presAssocID="{3EBA6EFA-3A5D-44EF-AA2D-3D10413E99D5}" presName="sibTrans" presStyleLbl="sibTrans2D1" presStyleIdx="1" presStyleCnt="3" custScaleX="114127"/>
      <dgm:spPr/>
    </dgm:pt>
    <dgm:pt modelId="{FEE76876-3D36-4AC0-88BF-97033E8C93FA}" type="pres">
      <dgm:prSet presAssocID="{3EBA6EFA-3A5D-44EF-AA2D-3D10413E99D5}" presName="connectorText" presStyleLbl="sibTrans2D1" presStyleIdx="1" presStyleCnt="3"/>
      <dgm:spPr/>
    </dgm:pt>
    <dgm:pt modelId="{ED2D4D71-8D51-42AB-A148-513256FF0773}" type="pres">
      <dgm:prSet presAssocID="{23FAA2DA-7BC6-4CE2-9E0E-A61D66BE84F6}" presName="node" presStyleLbl="node1" presStyleIdx="2" presStyleCnt="3" custScaleX="180109" custScaleY="79063" custRadScaleRad="141858" custRadScaleInc="15053">
        <dgm:presLayoutVars>
          <dgm:bulletEnabled val="1"/>
        </dgm:presLayoutVars>
      </dgm:prSet>
      <dgm:spPr/>
    </dgm:pt>
    <dgm:pt modelId="{98A1422F-DF71-46B3-BB4F-4DA0AF9494D5}" type="pres">
      <dgm:prSet presAssocID="{6E300568-ECD9-424F-980D-F4CC3BDB2E60}" presName="sibTrans" presStyleLbl="sibTrans2D1" presStyleIdx="2" presStyleCnt="3" custScaleX="114127"/>
      <dgm:spPr/>
    </dgm:pt>
    <dgm:pt modelId="{2AC6E6F9-E61F-4690-99EC-79C8CDCBF6DF}" type="pres">
      <dgm:prSet presAssocID="{6E300568-ECD9-424F-980D-F4CC3BDB2E60}" presName="connectorText" presStyleLbl="sibTrans2D1" presStyleIdx="2" presStyleCnt="3"/>
      <dgm:spPr/>
    </dgm:pt>
  </dgm:ptLst>
  <dgm:cxnLst>
    <dgm:cxn modelId="{146C0B0B-F693-4DA9-8882-293AD16F616A}" srcId="{38D55FF0-60C3-4C37-B6BC-20AF23FD3FE8}" destId="{9FD079D5-C064-4650-A015-BD3C1D820F1D}" srcOrd="1" destOrd="0" parTransId="{F326787C-7720-487E-9CB9-7AD10D7A3BBB}" sibTransId="{3EBA6EFA-3A5D-44EF-AA2D-3D10413E99D5}"/>
    <dgm:cxn modelId="{2B809E36-7F75-4263-BC4B-AB2BE6565618}" type="presOf" srcId="{23FAA2DA-7BC6-4CE2-9E0E-A61D66BE84F6}" destId="{ED2D4D71-8D51-42AB-A148-513256FF0773}" srcOrd="0" destOrd="0" presId="urn:microsoft.com/office/officeart/2005/8/layout/cycle2"/>
    <dgm:cxn modelId="{65351163-37BB-43DA-8054-80B7FBE373AF}" type="presOf" srcId="{6E300568-ECD9-424F-980D-F4CC3BDB2E60}" destId="{98A1422F-DF71-46B3-BB4F-4DA0AF9494D5}" srcOrd="0" destOrd="0" presId="urn:microsoft.com/office/officeart/2005/8/layout/cycle2"/>
    <dgm:cxn modelId="{E19A224B-A658-4A69-8D1C-B265B5BB5DBC}" type="presOf" srcId="{3EBA6EFA-3A5D-44EF-AA2D-3D10413E99D5}" destId="{DA69FBA9-55B8-4C7E-ADC7-FAEC6133693A}" srcOrd="0" destOrd="0" presId="urn:microsoft.com/office/officeart/2005/8/layout/cycle2"/>
    <dgm:cxn modelId="{BBD32D4E-FF31-46C7-A67C-8A886C609BB6}" type="presOf" srcId="{3EBA6EFA-3A5D-44EF-AA2D-3D10413E99D5}" destId="{FEE76876-3D36-4AC0-88BF-97033E8C93FA}" srcOrd="1" destOrd="0" presId="urn:microsoft.com/office/officeart/2005/8/layout/cycle2"/>
    <dgm:cxn modelId="{51A2AE77-133F-42FA-BE07-45C8BDBD4CC5}" srcId="{38D55FF0-60C3-4C37-B6BC-20AF23FD3FE8}" destId="{23FAA2DA-7BC6-4CE2-9E0E-A61D66BE84F6}" srcOrd="2" destOrd="0" parTransId="{A7376742-EB3C-40CE-87FF-12503C0046BD}" sibTransId="{6E300568-ECD9-424F-980D-F4CC3BDB2E60}"/>
    <dgm:cxn modelId="{E1DF398B-BC25-44AD-801E-7907C80A6D20}" type="presOf" srcId="{DE629504-4859-4567-8D0D-5979681D85C5}" destId="{902E8991-813F-437D-A965-A3131ED96A10}" srcOrd="0" destOrd="0" presId="urn:microsoft.com/office/officeart/2005/8/layout/cycle2"/>
    <dgm:cxn modelId="{BE2A2492-B005-4065-9CAF-AC3117D2B8A8}" type="presOf" srcId="{D6127424-F03C-430C-AA38-47C83E54A27D}" destId="{D600F747-22F4-4514-B07E-24F3993E8FE6}" srcOrd="0" destOrd="0" presId="urn:microsoft.com/office/officeart/2005/8/layout/cycle2"/>
    <dgm:cxn modelId="{BDAE5493-37EB-4EBF-AA99-5DA5173440DC}" type="presOf" srcId="{6E300568-ECD9-424F-980D-F4CC3BDB2E60}" destId="{2AC6E6F9-E61F-4690-99EC-79C8CDCBF6DF}" srcOrd="1" destOrd="0" presId="urn:microsoft.com/office/officeart/2005/8/layout/cycle2"/>
    <dgm:cxn modelId="{7EFF0CA2-F7A8-4771-BF3D-85EAB405FF25}" type="presOf" srcId="{DE629504-4859-4567-8D0D-5979681D85C5}" destId="{CEC43867-8A43-4932-85AF-6FAE9BE8E799}" srcOrd="1" destOrd="0" presId="urn:microsoft.com/office/officeart/2005/8/layout/cycle2"/>
    <dgm:cxn modelId="{9B20F4A3-2E97-43BD-96AD-9A9F9764729B}" type="presOf" srcId="{9FD079D5-C064-4650-A015-BD3C1D820F1D}" destId="{01AF1C41-7EEB-4888-9578-18656CD5941A}" srcOrd="0" destOrd="0" presId="urn:microsoft.com/office/officeart/2005/8/layout/cycle2"/>
    <dgm:cxn modelId="{AE8B86EC-E238-449E-BA21-DA66AA93287C}" srcId="{38D55FF0-60C3-4C37-B6BC-20AF23FD3FE8}" destId="{D6127424-F03C-430C-AA38-47C83E54A27D}" srcOrd="0" destOrd="0" parTransId="{49FA02B1-85E4-4C88-A695-E97EE594A357}" sibTransId="{DE629504-4859-4567-8D0D-5979681D85C5}"/>
    <dgm:cxn modelId="{6D5650FF-6006-4C0D-A8A8-780A0AFFC57E}" type="presOf" srcId="{38D55FF0-60C3-4C37-B6BC-20AF23FD3FE8}" destId="{0A25D6C5-8E42-4C14-B201-37FE531A5D51}" srcOrd="0" destOrd="0" presId="urn:microsoft.com/office/officeart/2005/8/layout/cycle2"/>
    <dgm:cxn modelId="{3E707BB3-A754-4903-8E02-E2A202A08B4A}" type="presParOf" srcId="{0A25D6C5-8E42-4C14-B201-37FE531A5D51}" destId="{D600F747-22F4-4514-B07E-24F3993E8FE6}" srcOrd="0" destOrd="0" presId="urn:microsoft.com/office/officeart/2005/8/layout/cycle2"/>
    <dgm:cxn modelId="{547DFFDE-7A95-40F6-88DD-E3CA8CDD3588}" type="presParOf" srcId="{0A25D6C5-8E42-4C14-B201-37FE531A5D51}" destId="{902E8991-813F-437D-A965-A3131ED96A10}" srcOrd="1" destOrd="0" presId="urn:microsoft.com/office/officeart/2005/8/layout/cycle2"/>
    <dgm:cxn modelId="{EE4856C4-5C9B-45BB-ABDF-97A1BCCD102C}" type="presParOf" srcId="{902E8991-813F-437D-A965-A3131ED96A10}" destId="{CEC43867-8A43-4932-85AF-6FAE9BE8E799}" srcOrd="0" destOrd="0" presId="urn:microsoft.com/office/officeart/2005/8/layout/cycle2"/>
    <dgm:cxn modelId="{A91138F1-F5EF-437E-975B-35183E016D40}" type="presParOf" srcId="{0A25D6C5-8E42-4C14-B201-37FE531A5D51}" destId="{01AF1C41-7EEB-4888-9578-18656CD5941A}" srcOrd="2" destOrd="0" presId="urn:microsoft.com/office/officeart/2005/8/layout/cycle2"/>
    <dgm:cxn modelId="{30014B5E-6B90-4D95-A3EE-0DAA33C8C31B}" type="presParOf" srcId="{0A25D6C5-8E42-4C14-B201-37FE531A5D51}" destId="{DA69FBA9-55B8-4C7E-ADC7-FAEC6133693A}" srcOrd="3" destOrd="0" presId="urn:microsoft.com/office/officeart/2005/8/layout/cycle2"/>
    <dgm:cxn modelId="{84EB23F4-7113-4DFA-9AF0-1D13439951DF}" type="presParOf" srcId="{DA69FBA9-55B8-4C7E-ADC7-FAEC6133693A}" destId="{FEE76876-3D36-4AC0-88BF-97033E8C93FA}" srcOrd="0" destOrd="0" presId="urn:microsoft.com/office/officeart/2005/8/layout/cycle2"/>
    <dgm:cxn modelId="{67975267-9064-4FC2-B89A-F8A77F9B0623}" type="presParOf" srcId="{0A25D6C5-8E42-4C14-B201-37FE531A5D51}" destId="{ED2D4D71-8D51-42AB-A148-513256FF0773}" srcOrd="4" destOrd="0" presId="urn:microsoft.com/office/officeart/2005/8/layout/cycle2"/>
    <dgm:cxn modelId="{3D1E7636-1652-4E7D-8700-CF374C16930B}" type="presParOf" srcId="{0A25D6C5-8E42-4C14-B201-37FE531A5D51}" destId="{98A1422F-DF71-46B3-BB4F-4DA0AF9494D5}" srcOrd="5" destOrd="0" presId="urn:microsoft.com/office/officeart/2005/8/layout/cycle2"/>
    <dgm:cxn modelId="{1B325ACA-7948-4011-9D03-6C23DA16D484}" type="presParOf" srcId="{98A1422F-DF71-46B3-BB4F-4DA0AF9494D5}" destId="{2AC6E6F9-E61F-4690-99EC-79C8CDCBF6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0F747-22F4-4514-B07E-24F3993E8FE6}">
      <dsp:nvSpPr>
        <dsp:cNvPr id="0" name=""/>
        <dsp:cNvSpPr/>
      </dsp:nvSpPr>
      <dsp:spPr>
        <a:xfrm>
          <a:off x="1734452" y="203478"/>
          <a:ext cx="2331002" cy="10232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solidFill>
                <a:schemeClr val="tx1"/>
              </a:solidFill>
            </a:rPr>
            <a:t>REŽIMOVÁ OPATŘENÍ                  A FYZIOTERAPIE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2075819" y="353329"/>
        <a:ext cx="1648268" cy="723545"/>
      </dsp:txXfrm>
    </dsp:sp>
    <dsp:sp modelId="{902E8991-813F-437D-A965-A3131ED96A10}">
      <dsp:nvSpPr>
        <dsp:cNvPr id="0" name=""/>
        <dsp:cNvSpPr/>
      </dsp:nvSpPr>
      <dsp:spPr>
        <a:xfrm rot="2944225">
          <a:off x="3329133" y="1323434"/>
          <a:ext cx="575411" cy="4367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tx1"/>
            </a:solidFill>
          </a:endParaRPr>
        </a:p>
      </dsp:txBody>
      <dsp:txXfrm>
        <a:off x="3351729" y="1361293"/>
        <a:ext cx="444372" cy="262078"/>
      </dsp:txXfrm>
    </dsp:sp>
    <dsp:sp modelId="{01AF1C41-7EEB-4888-9578-18656CD5941A}">
      <dsp:nvSpPr>
        <dsp:cNvPr id="0" name=""/>
        <dsp:cNvSpPr/>
      </dsp:nvSpPr>
      <dsp:spPr>
        <a:xfrm>
          <a:off x="3186919" y="1878503"/>
          <a:ext cx="2331002" cy="1023247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solidFill>
                <a:schemeClr val="tx1"/>
              </a:solidFill>
            </a:rPr>
            <a:t>FARMAKOTERAPIE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3528286" y="2028354"/>
        <a:ext cx="1648268" cy="723545"/>
      </dsp:txXfrm>
    </dsp:sp>
    <dsp:sp modelId="{DA69FBA9-55B8-4C7E-ADC7-FAEC6133693A}">
      <dsp:nvSpPr>
        <dsp:cNvPr id="0" name=""/>
        <dsp:cNvSpPr/>
      </dsp:nvSpPr>
      <dsp:spPr>
        <a:xfrm rot="10779929">
          <a:off x="2707897" y="2180254"/>
          <a:ext cx="368046" cy="4367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tx1"/>
            </a:solidFill>
          </a:endParaRPr>
        </a:p>
      </dsp:txBody>
      <dsp:txXfrm rot="10800000">
        <a:off x="2818310" y="2267292"/>
        <a:ext cx="257632" cy="262078"/>
      </dsp:txXfrm>
    </dsp:sp>
    <dsp:sp modelId="{ED2D4D71-8D51-42AB-A148-513256FF0773}">
      <dsp:nvSpPr>
        <dsp:cNvPr id="0" name=""/>
        <dsp:cNvSpPr/>
      </dsp:nvSpPr>
      <dsp:spPr>
        <a:xfrm>
          <a:off x="247664" y="1895664"/>
          <a:ext cx="2331002" cy="1023247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solidFill>
                <a:schemeClr val="tx1"/>
              </a:solidFill>
            </a:rPr>
            <a:t>KOMPRESIVNÍ TERAPIE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589031" y="2045515"/>
        <a:ext cx="1648268" cy="723545"/>
      </dsp:txXfrm>
    </dsp:sp>
    <dsp:sp modelId="{98A1422F-DF71-46B3-BB4F-4DA0AF9494D5}">
      <dsp:nvSpPr>
        <dsp:cNvPr id="0" name=""/>
        <dsp:cNvSpPr/>
      </dsp:nvSpPr>
      <dsp:spPr>
        <a:xfrm rot="18678190">
          <a:off x="1849935" y="1353857"/>
          <a:ext cx="593809" cy="43679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tx1"/>
            </a:solidFill>
          </a:endParaRPr>
        </a:p>
      </dsp:txBody>
      <dsp:txXfrm>
        <a:off x="1872209" y="1490437"/>
        <a:ext cx="462770" cy="26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přesun snímku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25DA0B9-CE2C-4D69-A000-BF74C7A89904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cs-CZ" sz="2000" spc="-1" strike="noStrike">
                <a:latin typeface="Arial"/>
              </a:rPr>
              <a:t>Poděkovat na úvod webináře společnosti BI za podporu jeho vznikufnn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B40D733-E955-45DC-A852-7D168779DC12}" type="slidenum">
              <a:rPr b="0" lang="cs-CZ" sz="1200" spc="-1" strike="noStrike">
                <a:solidFill>
                  <a:srgbClr val="000000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1200" spc="-1" strike="noStrike">
                <a:latin typeface="Arial"/>
              </a:rPr>
              <a:t>závažné progredující onemocnění s nízkou mortalitou</a:t>
            </a:r>
            <a:endParaRPr b="0" lang="cs-CZ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707070"/>
              </a:buClr>
              <a:buFont typeface="StarSymbol"/>
              <a:buChar char="-"/>
            </a:pPr>
            <a:r>
              <a:rPr b="0" lang="cs-CZ" sz="1200" spc="-1" strike="noStrike">
                <a:solidFill>
                  <a:srgbClr val="707070"/>
                </a:solidFill>
                <a:latin typeface="Barlow"/>
              </a:rPr>
              <a:t>CVD je jedno z nejvíce rozšířených civilizačních onemocnění.</a:t>
            </a:r>
            <a:endParaRPr b="0" lang="cs-CZ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morfologické (venózní dilatace, případně obstrukce) nebo funkční (venózní reflux) chronické postižení žilního řečiště s nízkou mortalitou, ale vysokou morbiditou …a vysokým rizikem progrese</a:t>
            </a:r>
            <a:endParaRPr b="0" lang="cs-CZ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400" spc="-1" strike="noStrike">
                <a:solidFill>
                  <a:srgbClr val="707070"/>
                </a:solidFill>
                <a:latin typeface="Barlow"/>
              </a:rPr>
              <a:t>venózní insuficience je přítomna v 5%, žilní ulcerace v 0,5-1%, s dominancí u žen (2–3:1)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Symptomy a projevy sice pacienta neohrožují na životě, nicméně jsou příčinou velkého diskomfortu a výrazně snižují kvalitu života pacienta s CVD</a:t>
            </a:r>
            <a:endParaRPr b="0" lang="cs-CZ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Nejčastější symptomy CVD jsou: pocit těžkých nohou, pocit otoku a bolest. Mezi nejčastější symptomy CVD patří pocit otoku, pocit těžkých a unavených nohou a bolest. </a:t>
            </a:r>
            <a:br/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Žilní bolest je spojena s aktivací nervových zakončení lokalizovaných v žilní stěně. Pacienti trpí v průměru 3 – 4 symptomy současně. </a:t>
            </a:r>
            <a:endParaRPr b="0" lang="cs-CZ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Symptomy a projevy jsou pestré, často nekorelují se závažností onemocnění.</a:t>
            </a:r>
            <a:endParaRPr b="0" lang="cs-CZ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S progresí chronického žilního onemocnění přicházejí také kožní změny, které mohou vést až k rozpadu kůže do bércového vředu. </a:t>
            </a:r>
            <a:endParaRPr b="0" lang="cs-CZ" sz="20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Kožní komplikace při dlouhodobém otoku. Je důležité poučit pacienta o nutnosti každodenně se starat o kůži dolních končetin.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447688-7FDA-441A-9725-509F30041684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Léčba patří do rukou lékaře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Důležitost včasné, dlouhodobé a nepřerušované léčby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Komplexní léčba dle doporučených postupů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Léčba počátečních stádií je efektivnější a ekonomicky méně náročná než léčba následných komplikací 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Často dochází ke zpoždění mezi prvními příznaky a zahájením léčby CVD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Arial"/>
              </a:rPr>
              <a:t>Pouze 43% pacientů navštíví z důvodů symptomů CVD lékaře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707070"/>
              </a:buClr>
              <a:buFont typeface="Wingdings" charset="2"/>
              <a:buChar char=""/>
            </a:pPr>
            <a:r>
              <a:rPr b="0" lang="cs-CZ" sz="1800" spc="-1" strike="noStrike">
                <a:solidFill>
                  <a:srgbClr val="707070"/>
                </a:solidFill>
                <a:latin typeface="Arial"/>
              </a:rPr>
              <a:t>V ČR dochází k horšímu záchytu časných stádií CVD (záchyt C0s </a:t>
            </a:r>
            <a:r>
              <a:rPr b="1" lang="cs-CZ" sz="1800" spc="-1" strike="noStrike">
                <a:solidFill>
                  <a:srgbClr val="707070"/>
                </a:solidFill>
                <a:latin typeface="Arial"/>
              </a:rPr>
              <a:t>22 % v ČR</a:t>
            </a:r>
            <a:r>
              <a:rPr b="0" lang="cs-CZ" sz="1800" spc="-1" strike="noStrike">
                <a:solidFill>
                  <a:srgbClr val="707070"/>
                </a:solidFill>
                <a:latin typeface="Arial"/>
              </a:rPr>
              <a:t> vs </a:t>
            </a:r>
            <a:r>
              <a:rPr b="1" lang="cs-CZ" sz="1800" spc="-1" strike="noStrike">
                <a:solidFill>
                  <a:srgbClr val="707070"/>
                </a:solidFill>
                <a:latin typeface="Arial"/>
              </a:rPr>
              <a:t>35 % ve světě</a:t>
            </a:r>
            <a:r>
              <a:rPr b="0" lang="cs-CZ" sz="1800" spc="-1" strike="noStrike">
                <a:solidFill>
                  <a:srgbClr val="707070"/>
                </a:solidFill>
                <a:latin typeface="Arial"/>
              </a:rPr>
              <a:t>).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20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C14CF66-83A8-4B33-9805-36CE0A27A15B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Mezi základní postupy v léčbě a prevenci dalšího rozvoje žilního onemocnění patří: • režimová opatření – redukce hmotnosti u obézních, vyloučení nadměrného zvyšování nitrobřišního tlaku (léčba zácpy, vynechání nevhodných pracovních aktivit a sportů – vzpírání apod.), doporučení časté elevace končetin, optimálně i přes den (podkládání končetiny při práci), velmi důležitý je dostatek pohybu (chůze, plavání, jízda na kole) k  posilování funkce žilně-svalové pumpy, vyvarování se nadměrného slunění a  lokální aplikace tepla (k prevenci nežádoucí vazodilatace). • v  některých případech je racionálním přístupem především fyzioterapie  – zlepšení celkové mobility nebo alespoň obnovení hybnosti v  talokrurálních kloubech a  udržení činnosti svalové pumpy končetiny (cviky k  posílení lýtkového svalstva, prováděné ev. i  vsedě u  málo mobilních seniorů), základem je chůze jako nejjednodušší rehabilitační úkon • velmi důležitá, i když málo oblíbená, je kompresivní terapie – ve formě elastické bandáže či kompresivních elastických punčoch (KEP).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Nošení kompresních punčoch (</a:t>
            </a:r>
            <a:r>
              <a:rPr b="1" lang="cs-CZ" sz="2000" spc="-1" strike="noStrike">
                <a:solidFill>
                  <a:srgbClr val="707070"/>
                </a:solidFill>
                <a:latin typeface="Barlow"/>
              </a:rPr>
              <a:t>Komprese</a:t>
            </a: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 je základní pilíř léčby všech stádií CVD. Správně zvolená a dobře naložená komprese je klíčovým pilířem v léčbě všech stádií CVD. Prezentace zdůrazňuje praktické rady a důležité informace ke kompresivní terapii CVD. Kdy použít obinadla a kdy kompresivní punčochy? Pozor na některé kontraindikace. </a:t>
            </a:r>
            <a:r>
              <a:rPr b="0" lang="cs-CZ" sz="2000" spc="-1" strike="noStrike">
                <a:solidFill>
                  <a:srgbClr val="638eaf"/>
                </a:solidFill>
                <a:latin typeface="Barlow"/>
              </a:rPr>
              <a:t>Komprese ovlivňuje významné patofyziologické děje, které přispívají k chronicitě CVD.</a:t>
            </a: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)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Dodržování režimových opatření vč. fyzioterapie (Režimová opatření jsou mezi pacienty nejméně oblíbená.)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707070"/>
                </a:solidFill>
                <a:latin typeface="Barlow"/>
              </a:rPr>
              <a:t>Užívání předepsaného venofarmaka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A1420EF-27BB-4B4E-8588-ADEB6221BAFF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MPFF tvoří diosmin (450 mg) a hesperidinová frakce (50 mg), což jsou synergicky působící flavonoidy: hesperidin, isorhoifolin, linarin a diosmetin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Cyclo3Fort: </a:t>
            </a:r>
            <a:r>
              <a:rPr b="0" lang="cs-CZ" sz="3200" spc="-1" strike="noStrike">
                <a:solidFill>
                  <a:srgbClr val="202124"/>
                </a:solidFill>
                <a:latin typeface="Google Sans"/>
              </a:rPr>
              <a:t>Rusci extractum siccum 150 mg, Hesperidini methylchalconum 150 mg, Acidum ascorbicum 100 mg v jedné tobolce.</a:t>
            </a:r>
            <a:endParaRPr b="0" lang="cs-CZ" sz="3200" spc="-1" strike="noStrike">
              <a:latin typeface="Arial"/>
            </a:endParaRPr>
          </a:p>
          <a:p>
            <a:pPr marL="216000" indent="-216000">
              <a:lnSpc>
                <a:spcPct val="114000"/>
              </a:lnSpc>
              <a:spcAft>
                <a:spcPts val="601"/>
              </a:spcAf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F5AF16B-29A2-470A-97B6-D8EB5E965D3D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MPFF tvoří diosmin (450 mg) a hesperidinová frakce (50 mg), což jsou synergicky působící flavonoidy: hesperidin, isorhoifolin, linarin a diosmetin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Mechanizmus účinku MPFF je komplexní, ovlivňuje jak makrocirkulaci, tak mikrocirkulaci. MPFF redukuje expresi adhezivních molekul leukocyty a buňkami endotelu jak na úrovni makro-, tak mikrocirkulace, a tím omezuje vznik zánětu jako odpovědi na reakci leukocyt-endotel (3, 4, 6–9).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latin typeface="Arial"/>
              </a:rPr>
              <a:t>M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FF – jediný s účinkem podloženým klinickými studiemi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unikátní pozice M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FF v nových doporučeních ČAS 2023 (doporučení 1B pro všechna stádia CVD)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MPFF zvyšuje žilní tonus + protizánětlivý účinek + snižuje kapilární permeabilitu + vede k úlevě od bolesti + zvyšuje lymfatickou drenáž + účinky hemoreologické (schopnost snížit viskozitu krve a agregaci erytrocytů)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MPFF je indikována pro všechna stadia CVD a jako jediný venoaktivní lék je doporučována u léčby žilních bércových vředů.</a:t>
            </a:r>
            <a:endParaRPr b="0" lang="cs-CZ" sz="2000" spc="-1" strike="noStrike">
              <a:latin typeface="Arial"/>
            </a:endParaRPr>
          </a:p>
          <a:p>
            <a:pPr lvl="1"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Bylo prokázáno, že MPFF v kombinaci s kompresivní terapií urychluje hojení žilních bércových vředů o 32%, a zkracuje tak dobu hojení o 5 týdnů.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 (purifikovaný) =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rioritní použití, protože je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řínosný pro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acienta a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řispívá k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otlačení jeho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otíží a </a:t>
            </a:r>
            <a:r>
              <a:rPr b="1" lang="cs-CZ" sz="2000" spc="-1" strike="noStrike">
                <a:solidFill>
                  <a:srgbClr val="ff0000"/>
                </a:solidFill>
                <a:latin typeface="Arial"/>
              </a:rPr>
              <a:t>P</a:t>
            </a:r>
            <a:r>
              <a:rPr b="0" lang="cs-CZ" sz="2000" spc="-1" strike="noStrike">
                <a:solidFill>
                  <a:srgbClr val="ff0000"/>
                </a:solidFill>
                <a:latin typeface="Arial"/>
              </a:rPr>
              <a:t>rogrese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14000"/>
              </a:lnSpc>
              <a:spcAft>
                <a:spcPts val="601"/>
              </a:spcAf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44121C4-200D-43E4-BC96-61BFA151FCDF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800" spc="-1" strike="noStrike">
                <a:latin typeface="Calibri"/>
              </a:rPr>
              <a:t>Nezastupitelná role lékárníka v léčbě CVD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200" spc="-1" strike="noStrike">
                <a:latin typeface="Calibri"/>
              </a:rPr>
              <a:t>Klíčová je včasná detekce onemocnění a zahájení účinné terapie již v počínajícím stádiu onemocnění</a:t>
            </a:r>
            <a:endParaRPr b="0" lang="cs-CZ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200" spc="-1" strike="noStrike">
                <a:latin typeface="Calibri"/>
              </a:rPr>
              <a:t>+ prevence progrese onemocnění</a:t>
            </a:r>
            <a:endParaRPr b="0" lang="cs-CZ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200" spc="-1" strike="noStrike">
                <a:latin typeface="Calibri"/>
              </a:rPr>
              <a:t>+ zajištění dobré kvality života pacienta</a:t>
            </a:r>
            <a:endParaRPr b="0" lang="cs-CZ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cs-CZ" sz="1200" spc="-1" strike="noStrike">
                <a:latin typeface="Calibri"/>
              </a:rPr>
              <a:t>+ posílení adherence pacienta k léčbě</a:t>
            </a:r>
            <a:endParaRPr b="0" lang="cs-CZ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FC9002-675C-45A1-8932-6F22D3DA8451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2000" spc="-1" strike="noStrike">
                <a:latin typeface="Arial"/>
              </a:rPr>
              <a:t>Děkuji Vám za pozornost</a:t>
            </a:r>
            <a:endParaRPr b="0" lang="cs-CZ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2000" spc="-1" strike="noStrike">
                <a:latin typeface="Arial"/>
              </a:rPr>
              <a:t>Přeji Vám …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02491AA-4EE6-4896-808E-F16642134204}" type="slidenum">
              <a:rPr b="0" lang="cs-CZ" sz="1200" spc="-1" strike="noStrike">
                <a:solidFill>
                  <a:srgbClr val="000000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2A5F781-2657-41BA-80D6-C77CCB4AB918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28. 4. 2023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574BDF-93EC-421B-B14F-8B9B2474BB99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81DE8A1-F1D1-4486-BFB2-4ECDB84F9AE5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28. 4. 2023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6BB525-4E2F-4375-8004-474495762744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96D5A9B-43E3-4CAE-94AE-F084D1C8FEB2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28. 4. 2023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7A90379-DF4D-4A62-82B1-36F9DE1EAA4F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hyperlink" Target="http://www.servier.cz/" TargetMode="External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34800" y="2414520"/>
            <a:ext cx="11521800" cy="146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56000"/>
          </a:bodyPr>
          <a:p>
            <a:pPr algn="ctr">
              <a:lnSpc>
                <a:spcPct val="90000"/>
              </a:lnSpc>
              <a:spcAft>
                <a:spcPts val="1199"/>
              </a:spcAft>
            </a:pPr>
            <a:r>
              <a:rPr b="1" lang="cs-CZ" sz="5600" spc="-1" strike="noStrike" cap="all">
                <a:solidFill>
                  <a:srgbClr val="232369"/>
                </a:solidFill>
                <a:latin typeface="Calibri"/>
              </a:rPr>
              <a:t>Pacient s chronickým žilním onemocněním v lékárně</a:t>
            </a:r>
            <a:br/>
            <a:r>
              <a:rPr b="1" lang="cs-CZ" sz="2200" spc="-1" strike="noStrike" cap="all">
                <a:solidFill>
                  <a:srgbClr val="db052b"/>
                </a:solidFill>
                <a:latin typeface="Calibri"/>
              </a:rPr>
              <a:t> </a:t>
            </a:r>
            <a:br/>
            <a:r>
              <a:rPr b="1" lang="cs-CZ" sz="4000" spc="-1" strike="noStrike" cap="all">
                <a:solidFill>
                  <a:srgbClr val="db052b"/>
                </a:solidFill>
                <a:latin typeface="Calibri"/>
              </a:rPr>
              <a:t>TŘI PILÍŘE KONZERVATIVNÍ TERaPIE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7500960" y="5661000"/>
            <a:ext cx="4571640" cy="103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r">
              <a:lnSpc>
                <a:spcPct val="100000"/>
              </a:lnSpc>
              <a:spcBef>
                <a:spcPts val="431"/>
              </a:spcBef>
              <a:spcAft>
                <a:spcPts val="300"/>
              </a:spcAft>
            </a:pPr>
            <a:r>
              <a:rPr b="1" i="1" lang="cs-CZ" sz="2400" spc="-1" strike="noStrike" cap="all">
                <a:solidFill>
                  <a:srgbClr val="000000"/>
                </a:solidFill>
                <a:latin typeface="Calibri"/>
              </a:rPr>
              <a:t>O</a:t>
            </a:r>
            <a:r>
              <a:rPr b="1" i="1" lang="cs-CZ" sz="2400" spc="-1" strike="noStrike">
                <a:solidFill>
                  <a:srgbClr val="000000"/>
                </a:solidFill>
                <a:latin typeface="Calibri"/>
              </a:rPr>
              <a:t>ndřej Šimandl</a:t>
            </a:r>
            <a:endParaRPr b="0" lang="cs-CZ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31"/>
              </a:spcBef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Ústav farmakologie 2. LF UK v Praze</a:t>
            </a:r>
            <a:endParaRPr b="0" lang="cs-CZ" sz="1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31"/>
              </a:spcBef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EUC  Lékárna Praha – Plaňanská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31" name="Obrázek 4" descr=""/>
          <p:cNvPicPr/>
          <p:nvPr/>
        </p:nvPicPr>
        <p:blipFill>
          <a:blip r:embed="rId1"/>
          <a:stretch/>
        </p:blipFill>
        <p:spPr>
          <a:xfrm>
            <a:off x="119160" y="5673600"/>
            <a:ext cx="3152520" cy="102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316960" y="2882520"/>
            <a:ext cx="535320" cy="242280"/>
          </a:xfrm>
          <a:prstGeom prst="ellipse">
            <a:avLst/>
          </a:prstGeom>
          <a:solidFill>
            <a:srgbClr val="4f8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CHRONICKÉ ŽILNÍ ONEMOCNĚNÍ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OD ETIOPATOGENEZE KE KOMPLIKACÍM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2" descr="Chronická žilní nedostatečnost | Angiochirurgie Praha"/>
          <p:cNvPicPr/>
          <p:nvPr/>
        </p:nvPicPr>
        <p:blipFill>
          <a:blip r:embed="rId1"/>
          <a:stretch/>
        </p:blipFill>
        <p:spPr>
          <a:xfrm>
            <a:off x="6818400" y="1925280"/>
            <a:ext cx="4887000" cy="27900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4" descr="Křečové žíly | Angiochirurgie Praha"/>
          <p:cNvPicPr/>
          <p:nvPr/>
        </p:nvPicPr>
        <p:blipFill>
          <a:blip r:embed="rId2"/>
          <a:stretch/>
        </p:blipFill>
        <p:spPr>
          <a:xfrm>
            <a:off x="6583680" y="4776480"/>
            <a:ext cx="5524560" cy="1888200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9241200" y="6611760"/>
            <a:ext cx="29505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ZDROJ: </a:t>
            </a:r>
            <a:r>
              <a:rPr b="0" i="1" lang="cs-CZ" sz="1000" spc="-1" strike="noStrike">
                <a:solidFill>
                  <a:srgbClr val="808080"/>
                </a:solidFill>
                <a:latin typeface="Calibri"/>
              </a:rPr>
              <a:t>angiochirurgie.cz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137" name="TextShape 4"/>
          <p:cNvSpPr txBox="1"/>
          <p:nvPr/>
        </p:nvSpPr>
        <p:spPr>
          <a:xfrm>
            <a:off x="352440" y="1825560"/>
            <a:ext cx="613368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3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morfologické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cs-CZ" sz="1600" spc="-1" strike="noStrike">
                <a:solidFill>
                  <a:srgbClr val="000000"/>
                </a:solidFill>
                <a:latin typeface="Calibri"/>
              </a:rPr>
              <a:t>venózní dilatace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cs-CZ" sz="1600" spc="-1" strike="noStrike">
                <a:solidFill>
                  <a:srgbClr val="000000"/>
                </a:solidFill>
                <a:latin typeface="Calibri"/>
              </a:rPr>
              <a:t>případně obstrukce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)               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nebo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funkční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cs-CZ" sz="1600" spc="-1" strike="noStrike">
                <a:solidFill>
                  <a:srgbClr val="000000"/>
                </a:solidFill>
                <a:latin typeface="Calibri"/>
              </a:rPr>
              <a:t>venózní reflux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)                                                       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chronické postižení žilního řečiště </a:t>
            </a:r>
            <a:r>
              <a:rPr b="0" lang="cs-CZ" sz="2000" spc="-1" strike="noStrike" cap="all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cs-CZ" sz="2000" spc="-1" strike="noStrike" cap="all">
                <a:solidFill>
                  <a:srgbClr val="232369"/>
                </a:solidFill>
                <a:latin typeface="Calibri"/>
              </a:rPr>
              <a:t>CVD</a:t>
            </a:r>
            <a:r>
              <a:rPr b="0" lang="cs-CZ" sz="2000" spc="-1" strike="noStrike" cap="all">
                <a:solidFill>
                  <a:srgbClr val="000000"/>
                </a:solidFill>
                <a:latin typeface="Calibri"/>
              </a:rPr>
              <a:t>)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s nízkou mortalitou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ale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vysokou morbiditou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	</a:t>
            </a:r>
            <a:r>
              <a:rPr b="1" lang="cs-CZ" sz="1600" spc="-1" strike="noStrike">
                <a:solidFill>
                  <a:srgbClr val="db052b"/>
                </a:solidFill>
                <a:latin typeface="Calibri"/>
              </a:rPr>
              <a:t>   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cs-CZ" sz="1600" spc="-1" strike="noStrike">
                <a:solidFill>
                  <a:srgbClr val="232369"/>
                </a:solidFill>
                <a:latin typeface="Calibri"/>
              </a:rPr>
              <a:t>CVI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i="1" lang="cs-CZ" sz="1600" spc="-1" strike="noStrike">
                <a:solidFill>
                  <a:srgbClr val="000000"/>
                </a:solidFill>
                <a:latin typeface="Calibri"/>
              </a:rPr>
              <a:t>C3 – C6 dosahuje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 5% v prevalenci, Ž &gt; M)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s vysokým rizikem progrese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	</a:t>
            </a:r>
            <a:r>
              <a:rPr b="1" lang="cs-CZ" sz="1600" spc="-1" strike="noStrike">
                <a:solidFill>
                  <a:srgbClr val="db052b"/>
                </a:solidFill>
                <a:latin typeface="Calibri"/>
              </a:rPr>
              <a:t>   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(žilní ulcerace v 0,5-1% prevalence) 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výrazně snižující kvalitu života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nemocného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(pacienti trpí v průměru 3 – 4 symptomy současně)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3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Symptomy a projevy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jsou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pestré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často nekorelují se závažností onemocnění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13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pocit otoku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pocit těžkých a unavených nohou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             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13000"/>
              </a:lnSpc>
              <a:tabLst>
                <a:tab algn="l" pos="0"/>
              </a:tabLst>
            </a:pP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žilní bolest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křeče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parestezie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pálení / svědění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aj.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113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progrese onemocnění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bércový vřed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cs-CZ" sz="1600" spc="-1" strike="noStrike">
                <a:solidFill>
                  <a:srgbClr val="000000"/>
                </a:solidFill>
                <a:latin typeface="Calibri"/>
              </a:rPr>
              <a:t>C6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3000"/>
              </a:lnSpc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52440" y="1825560"/>
            <a:ext cx="118393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klíčová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je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včasná detekce onemocnění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zahájení účinné terapie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již v počínajícím stádiu onemocnění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 její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kontinuální trvání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terapie i diagnostika CVD patří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do rukou lékaře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který provede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komplexní vyšetření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 zvolí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vhodný terapeutický postup dle EBM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jen necelá polovina pacientů navštíví z důvodů symptomů CVD lékaře !!!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l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éčba počátečních stádií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efektivnější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ekonomicky méně náročná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než léčba následných komplikací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často dochází ke zpoždění mezi prvními příznaky a zahájením léčby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CVD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prediagnostika v lékárně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v ČR dochází k horšímu záchytu časných stádií CVD (záchyt C0s 22 % v ČR vs. 35 % ve světě)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cs-CZ" sz="1400" spc="-1" strike="noStrike">
                <a:solidFill>
                  <a:srgbClr val="db052b"/>
                </a:solidFill>
                <a:latin typeface="Calibri"/>
              </a:rPr>
              <a:t>	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CHRONICKÉ ŽILNÍ ONEMOCNĚNÍ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VČASNÁ DIAGNÓZA = LEPŠÍ PROGNÓZA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Obrázek 1" descr=""/>
          <p:cNvPicPr/>
          <p:nvPr/>
        </p:nvPicPr>
        <p:blipFill>
          <a:blip r:embed="rId1"/>
          <a:srcRect l="33616" t="15437" r="34726" b="5326"/>
          <a:stretch/>
        </p:blipFill>
        <p:spPr>
          <a:xfrm>
            <a:off x="10582920" y="2352600"/>
            <a:ext cx="1151640" cy="1621080"/>
          </a:xfrm>
          <a:prstGeom prst="rect">
            <a:avLst/>
          </a:prstGeom>
          <a:ln w="0">
            <a:noFill/>
          </a:ln>
        </p:spPr>
      </p:pic>
      <p:pic>
        <p:nvPicPr>
          <p:cNvPr id="141" name="Obrázek 5" descr=""/>
          <p:cNvPicPr/>
          <p:nvPr/>
        </p:nvPicPr>
        <p:blipFill>
          <a:blip r:embed="rId2"/>
          <a:srcRect l="0" t="0" r="0" b="10342"/>
          <a:stretch/>
        </p:blipFill>
        <p:spPr>
          <a:xfrm>
            <a:off x="9286920" y="5013360"/>
            <a:ext cx="2626560" cy="1425240"/>
          </a:xfrm>
          <a:prstGeom prst="rect">
            <a:avLst/>
          </a:prstGeom>
          <a:ln w="0">
            <a:noFill/>
          </a:ln>
        </p:spPr>
      </p:pic>
      <p:pic>
        <p:nvPicPr>
          <p:cNvPr id="142" name="Obrázek 2" descr=""/>
          <p:cNvPicPr/>
          <p:nvPr/>
        </p:nvPicPr>
        <p:blipFill>
          <a:blip r:embed="rId3"/>
          <a:stretch/>
        </p:blipFill>
        <p:spPr>
          <a:xfrm>
            <a:off x="9372240" y="2360160"/>
            <a:ext cx="1151640" cy="162324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4055040" y="6611760"/>
            <a:ext cx="81363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ZDROJE: </a:t>
            </a:r>
            <a:r>
              <a:rPr b="0" i="1" lang="cs-CZ" sz="1000" spc="-1" strike="noStrike">
                <a:solidFill>
                  <a:srgbClr val="808080"/>
                </a:solidFill>
                <a:latin typeface="Calibri"/>
              </a:rPr>
              <a:t>svl.cz; https://www.angiology.cz/Angiology/media/system/odborn%C3%A9%20info/CAS_CVD_Guidelines_2023.pdf; www.cvdvlekarne.cz</a:t>
            </a:r>
            <a:endParaRPr b="0" lang="cs-CZ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CHRONICKÉ ŽILNÍ ONEMOCNĚNÍ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TŘI PILÍŘE KONZERVATIVNÍ TERAPIE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52440" y="1825560"/>
            <a:ext cx="11473560" cy="5032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3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 cap="all">
                <a:solidFill>
                  <a:srgbClr val="232369"/>
                </a:solidFill>
                <a:latin typeface="Calibri"/>
              </a:rPr>
              <a:t>diagnostika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a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volba terapeutického přístupu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patří do rukou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lékaře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     … </a:t>
            </a:r>
            <a:r>
              <a:rPr b="1" lang="cs-CZ" sz="1600" spc="-1" strike="noStrike">
                <a:solidFill>
                  <a:srgbClr val="db052b"/>
                </a:solidFill>
                <a:latin typeface="Calibri"/>
              </a:rPr>
              <a:t>opakovaná komunikace s pacientem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cs-CZ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600" spc="-1" strike="noStrike">
                <a:solidFill>
                  <a:srgbClr val="db052b"/>
                </a:solidFill>
                <a:latin typeface="Calibri"/>
              </a:rPr>
              <a:t>posílení adherence k léčbě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je </a:t>
            </a:r>
            <a:r>
              <a:rPr b="1" lang="cs-CZ" sz="1600" spc="-1" strike="noStrike">
                <a:solidFill>
                  <a:srgbClr val="232369"/>
                </a:solidFill>
                <a:latin typeface="Calibri"/>
              </a:rPr>
              <a:t>bezpodmínečnou součástí péče 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cs-CZ" sz="1600" spc="-1" strike="noStrike">
                <a:solidFill>
                  <a:srgbClr val="232369"/>
                </a:solidFill>
                <a:latin typeface="Calibri"/>
              </a:rPr>
              <a:t>         </a:t>
            </a:r>
            <a:r>
              <a:rPr b="1" lang="cs-CZ" sz="1600" spc="-1" strike="noStrike">
                <a:solidFill>
                  <a:srgbClr val="232369"/>
                </a:solidFill>
                <a:latin typeface="Calibri"/>
              </a:rPr>
              <a:t>o pacienta s CVD 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do níže se </a:t>
            </a:r>
            <a:r>
              <a:rPr b="1" lang="cs-CZ" sz="1600" spc="-1" strike="noStrike">
                <a:solidFill>
                  <a:srgbClr val="db052b"/>
                </a:solidFill>
                <a:latin typeface="Calibri"/>
              </a:rPr>
              <a:t>může zapojit kterýkoli zdravotník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3000"/>
              </a:lnSpc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057398850"/>
              </p:ext>
            </p:extLst>
          </p:nvPr>
        </p:nvGraphicFramePr>
        <p:xfrm>
          <a:off x="3082680" y="2560320"/>
          <a:ext cx="5799600" cy="297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6" name="Obrázek 2" descr=""/>
          <p:cNvPicPr/>
          <p:nvPr/>
        </p:nvPicPr>
        <p:blipFill>
          <a:blip r:embed="rId6"/>
          <a:srcRect l="33616" t="15437" r="34726" b="5326"/>
          <a:stretch/>
        </p:blipFill>
        <p:spPr>
          <a:xfrm>
            <a:off x="10459080" y="4369680"/>
            <a:ext cx="1525320" cy="214740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9241200" y="6611760"/>
            <a:ext cx="29505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ZDROJ: </a:t>
            </a:r>
            <a:r>
              <a:rPr b="0" i="1" lang="cs-CZ" sz="1000" spc="-1" strike="noStrike">
                <a:solidFill>
                  <a:srgbClr val="808080"/>
                </a:solidFill>
                <a:latin typeface="Calibri"/>
              </a:rPr>
              <a:t>svl.cz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704200" y="4772160"/>
            <a:ext cx="548280" cy="3826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5"/>
          <p:cNvSpPr/>
          <p:nvPr/>
        </p:nvSpPr>
        <p:spPr>
          <a:xfrm rot="18768600">
            <a:off x="4915440" y="3914640"/>
            <a:ext cx="548280" cy="3826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30e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 rot="13615800">
            <a:off x="6513840" y="3919320"/>
            <a:ext cx="548280" cy="3826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7"/>
          <p:cNvSpPr/>
          <p:nvPr/>
        </p:nvSpPr>
        <p:spPr>
          <a:xfrm>
            <a:off x="8299440" y="3657600"/>
            <a:ext cx="225720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30e845"/>
                </a:solidFill>
                <a:latin typeface="Calibri"/>
              </a:rPr>
              <a:t>VENOFARMAKA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cs-CZ" sz="1800" spc="-1" strike="noStrike">
                <a:solidFill>
                  <a:srgbClr val="000000"/>
                </a:solidFill>
                <a:latin typeface="Calibri"/>
              </a:rPr>
              <a:t>p.o.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▪ </a:t>
            </a:r>
            <a:r>
              <a:rPr b="1" i="1" lang="cs-CZ" sz="1400" spc="-1" strike="noStrike">
                <a:solidFill>
                  <a:srgbClr val="30e845"/>
                </a:solidFill>
                <a:latin typeface="Calibri"/>
              </a:rPr>
              <a:t>MPFF®</a:t>
            </a: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 (Rx)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▪ </a:t>
            </a: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varia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278640" y="2412360"/>
            <a:ext cx="424080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▪ </a:t>
            </a:r>
            <a:r>
              <a:rPr b="1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redukce hmotnosti u obézních</a:t>
            </a:r>
            <a:endParaRPr b="0" lang="cs-CZ" sz="1400" spc="-1" strike="noStrike">
              <a:latin typeface="Arial"/>
            </a:endParaRPr>
          </a:p>
          <a:p>
            <a:pPr algn="r"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vyloučení nadměrného zvyšování nitrobřišního tlaku</a:t>
            </a:r>
            <a:endParaRPr b="0" lang="cs-CZ" sz="1400" spc="-1" strike="noStrike">
              <a:latin typeface="Arial"/>
            </a:endParaRPr>
          </a:p>
          <a:p>
            <a:pPr algn="r"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doporučení časté elevace končetin</a:t>
            </a:r>
            <a:endParaRPr b="0" lang="cs-CZ" sz="1400" spc="-1" strike="noStrike">
              <a:latin typeface="Arial"/>
            </a:endParaRPr>
          </a:p>
          <a:p>
            <a:pPr algn="r"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1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dostatek pohybu 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7513200" y="2410200"/>
            <a:ext cx="441720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</a:rPr>
              <a:t>▪ </a:t>
            </a:r>
            <a:r>
              <a:rPr b="0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eliminace slunění a lokální aplikace tepla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1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fyzioterapie</a:t>
            </a:r>
            <a:r>
              <a:rPr b="0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, např. cviky k posílení lýtkového svalstva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3000"/>
              </a:lnSpc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1" i="1" lang="cs-CZ" sz="1400" spc="-1" strike="noStrike">
                <a:solidFill>
                  <a:srgbClr val="806000"/>
                </a:solidFill>
                <a:latin typeface="Calibri"/>
                <a:ea typeface="Calibri"/>
              </a:rPr>
              <a:t>pravidelná každodenní péče o kůži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226440" y="3604680"/>
            <a:ext cx="6095520" cy="185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4000"/>
              </a:lnSpc>
            </a:pPr>
            <a:r>
              <a:rPr b="1" lang="cs-CZ" sz="1800" spc="-1" strike="noStrike" cap="all">
                <a:solidFill>
                  <a:srgbClr val="5b9bd5"/>
                </a:solidFill>
                <a:latin typeface="Calibri"/>
                <a:ea typeface="Calibri"/>
              </a:rPr>
              <a:t>Komprese</a:t>
            </a:r>
            <a:r>
              <a:rPr b="0" lang="cs-CZ" sz="1800" spc="-1" strike="noStrike">
                <a:solidFill>
                  <a:srgbClr val="5b9bd5"/>
                </a:solidFill>
                <a:latin typeface="Calibri"/>
                <a:ea typeface="Calibri"/>
              </a:rPr>
              <a:t> 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snížení žilního přetlaku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snížení rizika přechodu CVD do chronicity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je </a:t>
            </a:r>
            <a:r>
              <a:rPr b="1" i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základní pilíř léčby všech stádií CVD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1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1" i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obinadlo</a:t>
            </a:r>
            <a:r>
              <a:rPr b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/</a:t>
            </a:r>
            <a:r>
              <a:rPr b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r>
              <a:rPr b="1" i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kompresivní punčochy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?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0" i="1" lang="cs-CZ" sz="1400" spc="-1" strike="noStrike">
                <a:solidFill>
                  <a:srgbClr val="000000"/>
                </a:solidFill>
                <a:latin typeface="Calibri"/>
                <a:ea typeface="Calibri"/>
              </a:rPr>
              <a:t>▪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CAVE: </a:t>
            </a:r>
            <a:r>
              <a:rPr b="1" i="1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kontraindikace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457200"/>
              </a:tabLst>
            </a:pP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   </a:t>
            </a:r>
            <a:r>
              <a:rPr b="0" lang="cs-CZ" sz="1400" spc="-1" strike="noStrike">
                <a:solidFill>
                  <a:srgbClr val="5b9bd5"/>
                </a:solidFill>
                <a:latin typeface="Calibri"/>
                <a:ea typeface="Calibri"/>
              </a:rPr>
              <a:t>(pokročilá ICHDK, erysipel aj.) !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52440" y="1825560"/>
            <a:ext cx="118393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4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u řady tradičních přípravků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chybí důkazy o účinnosti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→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volba venofarmaka dle EBM!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MPFF® (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mikronizovaná purifikovaná flavonoidní frakce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)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dosahuje dle klinických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studií nejlepších výsledků v pozitivním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ovlivnění žilní bolesti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pocitu tíhy a otoku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funkčního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	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   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diskomfortu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kožních změn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a 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zlepšením kvality života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1400" spc="-1" strike="noStrike">
                <a:solidFill>
                  <a:srgbClr val="db052b"/>
                </a:solidFill>
                <a:latin typeface="Calibri"/>
              </a:rPr>
              <a:t>Ruscus + HMC + AA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 prokázal významný pozitivní efekt zejm. na </a:t>
            </a:r>
            <a:r>
              <a:rPr b="1" i="1" lang="cs-CZ" sz="1400" spc="-1" strike="noStrike">
                <a:solidFill>
                  <a:srgbClr val="232369"/>
                </a:solidFill>
                <a:latin typeface="Calibri"/>
              </a:rPr>
              <a:t>snížení otoku končetiny 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FARMAKOTERAPIE CVD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VENOFARMAKA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Obrázek 16" descr=""/>
          <p:cNvPicPr/>
          <p:nvPr/>
        </p:nvPicPr>
        <p:blipFill>
          <a:blip r:embed="rId1"/>
          <a:srcRect l="36512" t="55916" r="36104" b="12378"/>
          <a:stretch/>
        </p:blipFill>
        <p:spPr>
          <a:xfrm>
            <a:off x="1607400" y="3735360"/>
            <a:ext cx="4721760" cy="307476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9241200" y="6607440"/>
            <a:ext cx="29505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ZDROJ: </a:t>
            </a:r>
            <a:r>
              <a:rPr b="0" i="1" lang="cs-CZ" sz="1000" spc="-1" strike="noStrike">
                <a:solidFill>
                  <a:srgbClr val="808080"/>
                </a:solidFill>
                <a:latin typeface="Calibri"/>
              </a:rPr>
              <a:t>svl.cz</a:t>
            </a:r>
            <a:endParaRPr b="0" lang="cs-CZ" sz="1000" spc="-1" strike="noStrike">
              <a:latin typeface="Arial"/>
            </a:endParaRPr>
          </a:p>
        </p:txBody>
      </p:sp>
      <p:pic>
        <p:nvPicPr>
          <p:cNvPr id="159" name="Obrázek 21" descr=""/>
          <p:cNvPicPr/>
          <p:nvPr/>
        </p:nvPicPr>
        <p:blipFill>
          <a:blip r:embed="rId2"/>
          <a:srcRect l="36719" t="19304" r="36362" b="48959"/>
          <a:stretch/>
        </p:blipFill>
        <p:spPr>
          <a:xfrm>
            <a:off x="6572520" y="3728520"/>
            <a:ext cx="4627800" cy="3068640"/>
          </a:xfrm>
          <a:prstGeom prst="rect">
            <a:avLst/>
          </a:prstGeom>
          <a:ln w="0">
            <a:noFill/>
          </a:ln>
        </p:spPr>
      </p:pic>
      <p:pic>
        <p:nvPicPr>
          <p:cNvPr id="160" name="Obrázek 22" descr=""/>
          <p:cNvPicPr/>
          <p:nvPr/>
        </p:nvPicPr>
        <p:blipFill>
          <a:blip r:embed="rId3"/>
          <a:srcRect l="36512" t="55916" r="36104" b="12378"/>
          <a:stretch/>
        </p:blipFill>
        <p:spPr>
          <a:xfrm>
            <a:off x="1607400" y="3687480"/>
            <a:ext cx="4721760" cy="3074760"/>
          </a:xfrm>
          <a:prstGeom prst="rect">
            <a:avLst/>
          </a:prstGeom>
          <a:ln w="0">
            <a:noFill/>
          </a:ln>
        </p:spPr>
      </p:pic>
      <p:pic>
        <p:nvPicPr>
          <p:cNvPr id="161" name="Obrázek 23" descr=""/>
          <p:cNvPicPr/>
          <p:nvPr/>
        </p:nvPicPr>
        <p:blipFill>
          <a:blip r:embed="rId4"/>
          <a:srcRect l="36719" t="19304" r="36362" b="48959"/>
          <a:stretch/>
        </p:blipFill>
        <p:spPr>
          <a:xfrm>
            <a:off x="6572520" y="3681000"/>
            <a:ext cx="4627800" cy="306864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8163000" y="4095720"/>
            <a:ext cx="475920" cy="1998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db0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2828880" y="4324320"/>
            <a:ext cx="1856880" cy="25668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db0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6"/>
          <p:cNvSpPr/>
          <p:nvPr/>
        </p:nvSpPr>
        <p:spPr>
          <a:xfrm>
            <a:off x="8810640" y="4076640"/>
            <a:ext cx="599760" cy="24732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232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7"/>
          <p:cNvSpPr/>
          <p:nvPr/>
        </p:nvSpPr>
        <p:spPr>
          <a:xfrm>
            <a:off x="6238800" y="4295880"/>
            <a:ext cx="161640" cy="57132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db0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8"/>
          <p:cNvSpPr/>
          <p:nvPr/>
        </p:nvSpPr>
        <p:spPr>
          <a:xfrm>
            <a:off x="6317640" y="4352760"/>
            <a:ext cx="2800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db052b"/>
                </a:solidFill>
                <a:latin typeface="Calibri"/>
              </a:rPr>
              <a:t>!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52440" y="1825560"/>
            <a:ext cx="118393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4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MPFF ®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tvoří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diosmin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(450 mg) a 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hesperidinová frakce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(50 mg;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hesperidin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isorhoifolin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linarin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a 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diosmetin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…“</a:t>
            </a:r>
            <a:r>
              <a:rPr b="1" lang="cs-CZ" sz="1400" spc="-1" strike="noStrike">
                <a:solidFill>
                  <a:srgbClr val="232369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 (purifikovaný) =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rioritní použití, protože je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řínosný pro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acienta a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řispívá k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otlačení jeho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otíží a </a:t>
            </a:r>
            <a:r>
              <a:rPr b="1" lang="cs-CZ" sz="14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rogrese onemocnění“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4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Mechanizmus účinku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MPFF®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je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komplexní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zvyšuje žilní tonus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pozitivně ovlivňuje </a:t>
            </a: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makro- i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mikrocirkulaci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db052b"/>
                </a:solidFill>
                <a:latin typeface="Calibri"/>
              </a:rPr>
              <a:t>zvyšuje lymfatickou drenáž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omezuje vznik zánětu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i="1" lang="cs-CZ" sz="2000" spc="-1" strike="noStrike">
                <a:solidFill>
                  <a:srgbClr val="232369"/>
                </a:solidFill>
                <a:latin typeface="Calibri"/>
              </a:rPr>
              <a:t>pozitivně ovlivňuje reologické vlastnosti krve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4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MPFF ®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– jediný s 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účinkem podloženým klinickými studiemi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lang="cs-CZ" sz="1400" spc="-1" strike="noStrike">
                <a:solidFill>
                  <a:srgbClr val="232369"/>
                </a:solidFill>
                <a:latin typeface="Calibri"/>
              </a:rPr>
              <a:t>EBM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cs-CZ" sz="1400" spc="-1" strike="noStrike">
                <a:solidFill>
                  <a:srgbClr val="db052b"/>
                </a:solidFill>
                <a:latin typeface="Calibri"/>
              </a:rPr>
              <a:t>doporučení 1B 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pro </a:t>
            </a:r>
            <a:r>
              <a:rPr b="1" lang="cs-CZ" sz="1400" spc="-1" strike="noStrike">
                <a:solidFill>
                  <a:srgbClr val="232369"/>
                </a:solidFill>
                <a:latin typeface="Calibri"/>
              </a:rPr>
              <a:t>všechna stádia CVD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) 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→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DP ČAS 2023 i SVL novelizace 2021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→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indikována pro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všechna stadia CVD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 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v léčbě žilních bércových vředů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FARMAKOTERAPIE CVD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MIKRONIZOVANÁ </a:t>
            </a:r>
            <a:r>
              <a:rPr b="1" lang="cs-CZ" sz="3000" spc="-1" strike="noStrike" cap="all">
                <a:solidFill>
                  <a:srgbClr val="db052b"/>
                </a:solidFill>
                <a:latin typeface="Calibri"/>
              </a:rPr>
              <a:t>purifikovaná flavonoidní frakce (MPFF®)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4" descr="Intro"/>
          <p:cNvPicPr/>
          <p:nvPr/>
        </p:nvPicPr>
        <p:blipFill>
          <a:blip r:embed="rId1"/>
          <a:stretch/>
        </p:blipFill>
        <p:spPr>
          <a:xfrm>
            <a:off x="5072040" y="5510520"/>
            <a:ext cx="872640" cy="87264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6" descr="DM sekce - Společnost všeobecného lékařství ČLS JEP"/>
          <p:cNvPicPr/>
          <p:nvPr/>
        </p:nvPicPr>
        <p:blipFill>
          <a:blip r:embed="rId2"/>
          <a:stretch/>
        </p:blipFill>
        <p:spPr>
          <a:xfrm>
            <a:off x="6148080" y="5560200"/>
            <a:ext cx="727920" cy="84168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2" descr="Progredující charakter chronického žilního onemocnění ukazuje na nutnost  léčby od počátečních stadií | MT"/>
          <p:cNvPicPr/>
          <p:nvPr/>
        </p:nvPicPr>
        <p:blipFill>
          <a:blip r:embed="rId3"/>
          <a:srcRect l="1322" t="13085" r="1834" b="1241"/>
          <a:stretch/>
        </p:blipFill>
        <p:spPr>
          <a:xfrm>
            <a:off x="7288920" y="2606760"/>
            <a:ext cx="4780800" cy="404604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9241200" y="6611760"/>
            <a:ext cx="29505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ZDROJ: </a:t>
            </a:r>
            <a:r>
              <a:rPr b="0" i="1" lang="cs-CZ" sz="1000" spc="-1" strike="noStrike">
                <a:solidFill>
                  <a:srgbClr val="808080"/>
                </a:solidFill>
                <a:latin typeface="Calibri"/>
              </a:rPr>
              <a:t>tribune.cz</a:t>
            </a:r>
            <a:endParaRPr b="0" lang="cs-CZ" sz="1000" spc="-1" strike="noStrike">
              <a:latin typeface="Arial"/>
            </a:endParaRPr>
          </a:p>
        </p:txBody>
      </p:sp>
      <p:pic>
        <p:nvPicPr>
          <p:cNvPr id="173" name="Picture 2" descr="Progredující charakter chronického žilního onemocnění ukazuje na nutnost  léčby od počátečních stadií | MT"/>
          <p:cNvPicPr/>
          <p:nvPr/>
        </p:nvPicPr>
        <p:blipFill>
          <a:blip r:embed="rId4"/>
          <a:srcRect l="9967" t="81856" r="35084" b="14610"/>
          <a:stretch/>
        </p:blipFill>
        <p:spPr>
          <a:xfrm>
            <a:off x="7371720" y="5850720"/>
            <a:ext cx="2712240" cy="16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52440" y="1825560"/>
            <a:ext cx="118393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14000"/>
              </a:lnSpc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klíčová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je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včasná detekce onemocnění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cs-CZ" sz="2000" spc="-1" strike="noStrike" cap="all">
                <a:solidFill>
                  <a:srgbClr val="db052b"/>
                </a:solidFill>
                <a:latin typeface="Calibri"/>
              </a:rPr>
              <a:t>zahájení účinné terapie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již v počínajícím stádiu onemocnění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diagnostika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i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volba terapeutického přístupu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patří do rukou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lékaře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významným způsobem však může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přispět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též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farmaceutická asistentka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či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farmaceut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  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prediagnostika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onemocnění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14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  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prevence progrese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onemocnění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1371600">
              <a:lnSpc>
                <a:spcPct val="114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vč.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edukace</a:t>
            </a: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posílení adherence k léčbě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  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zlepšení kvality života nemocného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   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kofarmakoterapie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14000"/>
              </a:lnSpc>
              <a:spcAft>
                <a:spcPts val="300"/>
              </a:spcAft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   </a:t>
            </a:r>
            <a:r>
              <a:rPr b="1" lang="cs-CZ" sz="2000" spc="-1" strike="noStrike">
                <a:solidFill>
                  <a:srgbClr val="232369"/>
                </a:solidFill>
                <a:latin typeface="Calibri"/>
              </a:rPr>
              <a:t>samoléčba</a:t>
            </a: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 ???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aj.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cs-CZ" sz="2000" spc="-1" strike="noStrike">
                <a:solidFill>
                  <a:srgbClr val="db052b"/>
                </a:solidFill>
                <a:latin typeface="Calibri"/>
              </a:rPr>
              <a:t>	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Obrázek 3" descr=""/>
          <p:cNvPicPr/>
          <p:nvPr/>
        </p:nvPicPr>
        <p:blipFill>
          <a:blip r:embed="rId1"/>
          <a:stretch/>
        </p:blipFill>
        <p:spPr>
          <a:xfrm>
            <a:off x="6766560" y="3382920"/>
            <a:ext cx="5146920" cy="311508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2" descr="Hojení ran | Česká lékárnická komora"/>
          <p:cNvPicPr/>
          <p:nvPr/>
        </p:nvPicPr>
        <p:blipFill>
          <a:blip r:embed="rId2"/>
          <a:stretch/>
        </p:blipFill>
        <p:spPr>
          <a:xfrm>
            <a:off x="2408400" y="5677920"/>
            <a:ext cx="794880" cy="80100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3265560" y="5681880"/>
            <a:ext cx="273420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cs-CZ" sz="1400" spc="-1" strike="noStrike">
                <a:solidFill>
                  <a:srgbClr val="000000"/>
                </a:solidFill>
                <a:latin typeface="Calibri"/>
              </a:rPr>
              <a:t>Odborné poradenství v lékárnách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                              – </a:t>
            </a:r>
            <a:r>
              <a:rPr b="1" i="1" lang="cs-CZ" sz="1800" spc="-1" strike="noStrike">
                <a:solidFill>
                  <a:srgbClr val="00863d"/>
                </a:solidFill>
                <a:latin typeface="Calibri"/>
              </a:rPr>
              <a:t>Hojení ran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1" i="1" lang="cs-CZ" sz="1400" spc="-1" strike="noStrike">
                <a:solidFill>
                  <a:srgbClr val="000000"/>
                </a:solidFill>
                <a:latin typeface="Calibri"/>
              </a:rPr>
              <a:t>80 lékárníku 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ve </a:t>
            </a:r>
            <a:r>
              <a:rPr b="1" i="1" lang="cs-CZ" sz="1400" spc="-1" strike="noStrike">
                <a:solidFill>
                  <a:srgbClr val="000000"/>
                </a:solidFill>
                <a:latin typeface="Calibri"/>
              </a:rPr>
              <a:t>74 lékárnách</a:t>
            </a: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232369"/>
                </a:solidFill>
                <a:latin typeface="Calibri"/>
              </a:rPr>
              <a:t>PACIENT S CVD V LÉKÁRNĚ</a:t>
            </a:r>
            <a:br/>
            <a:r>
              <a:rPr b="1" lang="cs-CZ" sz="3000" spc="-1" strike="noStrike">
                <a:solidFill>
                  <a:srgbClr val="db052b"/>
                </a:solidFill>
                <a:latin typeface="Calibri"/>
              </a:rPr>
              <a:t>OD PREDIAGNOSTIKY PŘES LÉČBU AŽ K POSÍLENÍ ADHERENCE </a:t>
            </a: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9083160" y="6407640"/>
            <a:ext cx="2882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cs-CZ" sz="1000" spc="-1" strike="noStrike">
                <a:solidFill>
                  <a:srgbClr val="808080"/>
                </a:solidFill>
                <a:latin typeface="Calibri"/>
              </a:rPr>
              <a:t>ZDROJ: </a:t>
            </a:r>
            <a:r>
              <a:rPr b="1" i="1" lang="cs-CZ" sz="1800" spc="-1" strike="noStrike">
                <a:solidFill>
                  <a:srgbClr val="db052b"/>
                </a:solidFill>
                <a:latin typeface="Calibri"/>
              </a:rPr>
              <a:t>cvdvlekarne.cz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37476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b="1" lang="cs-CZ" sz="3800" spc="-1" strike="noStrike" cap="all">
                <a:solidFill>
                  <a:srgbClr val="db052b"/>
                </a:solidFill>
                <a:latin typeface="Calibri"/>
              </a:rPr>
              <a:t>DĚKUJI Vám za pozornost</a:t>
            </a:r>
            <a:br/>
            <a:br/>
            <a:r>
              <a:rPr b="1" i="1" lang="cs-CZ" sz="1800" spc="-1" strike="noStrike">
                <a:solidFill>
                  <a:srgbClr val="232369"/>
                </a:solidFill>
                <a:latin typeface="Calibri"/>
              </a:rPr>
              <a:t>Přednáška vznikla za podpory společnosti Servier s.r.o.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104040" y="6486120"/>
            <a:ext cx="307332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r">
              <a:lnSpc>
                <a:spcPct val="100000"/>
              </a:lnSpc>
            </a:pPr>
            <a:r>
              <a:rPr b="1" i="1" lang="cs-CZ" sz="1800" spc="-1" strike="noStrike">
                <a:solidFill>
                  <a:srgbClr val="000000"/>
                </a:solidFill>
                <a:latin typeface="Calibri Light"/>
              </a:rPr>
              <a:t>ondrej.simandl@lfmotol.cuni.cz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170028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170028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170028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6"/>
          <p:cNvSpPr/>
          <p:nvPr/>
        </p:nvSpPr>
        <p:spPr>
          <a:xfrm>
            <a:off x="170028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7"/>
          <p:cNvSpPr/>
          <p:nvPr/>
        </p:nvSpPr>
        <p:spPr>
          <a:xfrm>
            <a:off x="170028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Obrázek 6" descr=""/>
          <p:cNvPicPr/>
          <p:nvPr/>
        </p:nvPicPr>
        <p:blipFill>
          <a:blip r:embed="rId1"/>
          <a:srcRect l="26878" t="15682" r="2043" b="6793"/>
          <a:stretch/>
        </p:blipFill>
        <p:spPr>
          <a:xfrm>
            <a:off x="2242080" y="1694520"/>
            <a:ext cx="7722720" cy="4738320"/>
          </a:xfrm>
          <a:prstGeom prst="rect">
            <a:avLst/>
          </a:prstGeom>
          <a:ln w="0">
            <a:noFill/>
          </a:ln>
        </p:spPr>
      </p:pic>
      <p:pic>
        <p:nvPicPr>
          <p:cNvPr id="188" name="Obrázek 7" descr=""/>
          <p:cNvPicPr/>
          <p:nvPr/>
        </p:nvPicPr>
        <p:blipFill>
          <a:blip r:embed="rId2"/>
          <a:srcRect l="29965" t="16546" r="26085" b="73466"/>
          <a:stretch/>
        </p:blipFill>
        <p:spPr>
          <a:xfrm>
            <a:off x="2360520" y="2007720"/>
            <a:ext cx="4775760" cy="61092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8"/>
          <p:cNvSpPr/>
          <p:nvPr/>
        </p:nvSpPr>
        <p:spPr>
          <a:xfrm>
            <a:off x="3344040" y="2192760"/>
            <a:ext cx="3770280" cy="5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3000" spc="-1" strike="noStrike">
                <a:solidFill>
                  <a:srgbClr val="db052b"/>
                </a:solidFill>
                <a:latin typeface="Arial Black"/>
              </a:rPr>
              <a:t>cvdvlekarne.cz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3501000" y="2211840"/>
            <a:ext cx="3448080" cy="531000"/>
          </a:xfrm>
          <a:prstGeom prst="wedgeRoundRectCallout">
            <a:avLst>
              <a:gd name="adj1" fmla="val -38197"/>
              <a:gd name="adj2" fmla="val 132993"/>
              <a:gd name="adj3" fmla="val 16667"/>
            </a:avLst>
          </a:prstGeom>
          <a:noFill/>
          <a:ln w="22225">
            <a:solidFill>
              <a:srgbClr val="db05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Obrázek 6" descr=""/>
          <p:cNvPicPr/>
          <p:nvPr/>
        </p:nvPicPr>
        <p:blipFill>
          <a:blip r:embed="rId1"/>
          <a:stretch/>
        </p:blipFill>
        <p:spPr>
          <a:xfrm>
            <a:off x="9624960" y="5877000"/>
            <a:ext cx="2160360" cy="699840"/>
          </a:xfrm>
          <a:prstGeom prst="rect">
            <a:avLst/>
          </a:prstGeom>
          <a:ln w="0">
            <a:noFill/>
          </a:ln>
        </p:spPr>
      </p:pic>
      <p:pic>
        <p:nvPicPr>
          <p:cNvPr id="192" name="Obrázek 7" descr=""/>
          <p:cNvPicPr/>
          <p:nvPr/>
        </p:nvPicPr>
        <p:blipFill>
          <a:blip r:embed="rId2"/>
          <a:stretch/>
        </p:blipFill>
        <p:spPr>
          <a:xfrm>
            <a:off x="7535880" y="1628640"/>
            <a:ext cx="4501800" cy="259848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1"/>
          <p:cNvSpPr/>
          <p:nvPr/>
        </p:nvSpPr>
        <p:spPr>
          <a:xfrm rot="16200000">
            <a:off x="11580480" y="362520"/>
            <a:ext cx="936360" cy="2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800" spc="-1" strike="noStrike">
                <a:solidFill>
                  <a:srgbClr val="a6a6a6"/>
                </a:solidFill>
                <a:latin typeface="Calibri"/>
              </a:rPr>
              <a:t>23C2DEPP321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33720" y="476640"/>
            <a:ext cx="6775920" cy="61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Zkrácená informace o přípravku Detralex</a:t>
            </a:r>
            <a:r>
              <a:rPr b="1" lang="cs-CZ" sz="1200" spc="-1" strike="noStrike" baseline="30000">
                <a:solidFill>
                  <a:srgbClr val="000000"/>
                </a:solidFill>
                <a:latin typeface="Calibri"/>
                <a:ea typeface="Times New Roman"/>
              </a:rPr>
              <a:t>®</a:t>
            </a:r>
            <a:endParaRPr b="0" lang="cs-CZ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SLOŽENÍ*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b="0" lang="cs-CZ" sz="1200" spc="-1" strike="noStrike">
                <a:solidFill>
                  <a:srgbClr val="222222"/>
                </a:solidFill>
                <a:latin typeface="Calibri"/>
                <a:ea typeface="Calibri"/>
              </a:rPr>
              <a:t> 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Flavonoidorum fractio purificata micronisata 500 mg (</a:t>
            </a:r>
            <a:r>
              <a:rPr b="0" lang="cs-CZ" sz="1200" spc="-1" strike="noStrike">
                <a:solidFill>
                  <a:srgbClr val="222222"/>
                </a:solidFill>
                <a:latin typeface="Calibri"/>
                <a:ea typeface="Calibri"/>
              </a:rPr>
              <a:t>mikronizovaná, purifikovaná flavonoidní frakce - MPFF)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Diosminum 450 mg, Flavonoida 50 mg vyjádřené jako Hesperidinum v jedné potahované tabletě.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INDIKACE*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Léčba příznaků a projevů chronické žilní insuficience dolních končetin, funkčních nebo organických: pocit tíhy, bolest, noční křeče, edém, trofické změny, včetně bércového vředu. Léčba akutní ataky hemoroidálního onemocnění, základní léčba subjektivních příznaků a funkčních objektivních projevů hemoroidálního onemocnění. Přípravek je indikován k léčbě dospělých. </a:t>
            </a:r>
            <a:r>
              <a:rPr b="1" lang="cs-CZ" sz="1200" spc="-1" strike="noStrike">
                <a:solidFill>
                  <a:srgbClr val="222222"/>
                </a:solidFill>
                <a:latin typeface="Calibri"/>
                <a:ea typeface="Calibri"/>
              </a:rPr>
              <a:t>DÁVKOVÁNÍ A ZPŮSOB PODÁNÍ*: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Venolymfatická insuficience: 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2 tablety denně.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Hemoroidální onemocnění: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Akutní ataka: 6 tablet denně během 4 dní, poté 4 tablety denně další 3 dny. Udržovací dávka: 2 tablety denně.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KONTRAINDIKACE*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Hypersenzitivita na léčivou látku nebo na kteroukoli pomocnou látku.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ZVLÁŠTNÍ UPOZORNĚNÍ*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Podávání přípravku Detralex v symptomatické léčbě akutních hemoroidů nevylučuje léčbu dalších onemocnění konečníku. Pokud symptomy brzy neodezní, je nutné provést proktologické vyšetření a léčba by měla být přehodnocena. Hladina sodíku: bez sodíku.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INTERAKCE*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FERTILITA*. TĚHOTENSTVÍ/KOJENÍ*: 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Údaje o podávání těhotným ženám jsou omezené nebo nejsou k dispozici. Podávání v těhotenství se z preventivních důvodů nedoporučuje. Není známo, zda se léčivá látka/metabolity vylučují do lidského mateřského mléka. Riziko pro kojené novorozence /děti nelze vyloučit.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ÚČINKY NA SCHOPNOST ŘÍDIT A OBSLUHOVAT STROJE*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Žádný vliv.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NEŽÁDOUCÍ ÚČINKY*: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Časté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průjem, dyspepsie, nauzea, vomitus.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Vzácné: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závratě, bolesti hlavy, pocit neklidu, vyrážka, svědění, kopřivka.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Méně časté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kolitida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. Frekvence neznámá: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abdominální bolest, ojedinělý otok obličeje, rtů, víček, výjimečně Quinckeho edém.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PŘEDÁVKOVÁNÍ*.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FARMAKOLOGICKÉ VLASTNOSTI*: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Venotonikum (venofarmakum) a vazoprotektivum.  Detralex působí na zpětný návrat krve  ve vaskulárním systému: snižuje venózní distenzibilitu a redukuje venostázu, na úrovni mikrocirkulace normalizuje kapilární permeabilitu a zvyšuje kapilární rezistenci; zvyšuje lymfatický průtok.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UCHOVÁVÁNÍ*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Při teplotě do 30</a:t>
            </a:r>
            <a:r>
              <a:rPr b="0" lang="cs-CZ" sz="12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0 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C.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VELIKOST BALENÍ*: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30, 60, 120 a 180 potahovaných tablet.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Datum revize textu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16.12.2022.  Přípravek je k dispozici v lékárnách na lékařský předpis a je částečně hrazen z prostředků veřejného zdravotního pojištění, viz Seznam cen a úhrad léčivých přípravků: https://www.sukl.cz/sukl/seznam-leciv-a-pzlu-hrazenych-ze-zdrav-pojisteni.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Registrační číslo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: 85/392/91-C. Držitel rozhodnutí o registraci: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LES LABORATOIRES SERVIER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50, rue Carnot, 92284 Suresnes cedex, Francie. Další informace na adrese: </a:t>
            </a:r>
            <a:r>
              <a:rPr b="1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Servier s.r.o.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, Florentinum, Na Florenci 2116/15, 110 00 Praha 1, tel.: 222 118 111, </a:t>
            </a:r>
            <a:r>
              <a:rPr b="0" lang="cs-CZ" sz="12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www.servier.cz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cs-CZ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*Pro úplnou informaci si prosím přečtěte celý Souhrn údajů o přípravku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** Všimněte si prosím změn v informaci o léčivém přípravku Detralex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ad773-6416-4da7-91e9-1254fd0265d4" xsi:nil="true"/>
    <lcf76f155ced4ddcb4097134ff3c332f xmlns="031b1e69-70d0-43df-bda8-a99c309c4a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ED02083BFD874DA4DFE2D69E58727B" ma:contentTypeVersion="16" ma:contentTypeDescription="Vytvoří nový dokument" ma:contentTypeScope="" ma:versionID="d2c5e12f3f72d514c862983941fa77cc">
  <xsd:schema xmlns:xsd="http://www.w3.org/2001/XMLSchema" xmlns:xs="http://www.w3.org/2001/XMLSchema" xmlns:p="http://schemas.microsoft.com/office/2006/metadata/properties" xmlns:ns2="031b1e69-70d0-43df-bda8-a99c309c4a4e" xmlns:ns3="436ad773-6416-4da7-91e9-1254fd0265d4" targetNamespace="http://schemas.microsoft.com/office/2006/metadata/properties" ma:root="true" ma:fieldsID="18989b0f165f26b6c11f57d434632ace" ns2:_="" ns3:_="">
    <xsd:import namespace="031b1e69-70d0-43df-bda8-a99c309c4a4e"/>
    <xsd:import namespace="436ad773-6416-4da7-91e9-1254fd026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b1e69-70d0-43df-bda8-a99c309c4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a06dc81-7351-40b9-acc0-3b5a169b4e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ad773-6416-4da7-91e9-1254fd026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6cc3b-1af1-49bf-9465-bd6bce891474}" ma:internalName="TaxCatchAll" ma:showField="CatchAllData" ma:web="436ad773-6416-4da7-91e9-1254fd026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DA5FE7-6708-4160-8A3F-F5A5CBC659F2}">
  <ds:schemaRefs>
    <ds:schemaRef ds:uri="http://schemas.microsoft.com/office/2006/metadata/properties"/>
    <ds:schemaRef ds:uri="http://schemas.microsoft.com/office/infopath/2007/PartnerControls"/>
    <ds:schemaRef ds:uri="436ad773-6416-4da7-91e9-1254fd0265d4"/>
    <ds:schemaRef ds:uri="031b1e69-70d0-43df-bda8-a99c309c4a4e"/>
  </ds:schemaRefs>
</ds:datastoreItem>
</file>

<file path=customXml/itemProps2.xml><?xml version="1.0" encoding="utf-8"?>
<ds:datastoreItem xmlns:ds="http://schemas.openxmlformats.org/officeDocument/2006/customXml" ds:itemID="{6C3769C5-EB87-4D0A-9B13-33645ACFA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764E83-C30A-493E-BE76-CAD1FA2C2A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Application>LibreOffice/7.0.5.2$Windows_X86_64 LibreOffice_project/64390860c6cd0aca4beafafcfd84613dd9dfb63a</Application>
  <AppVersion>15.0000</AppVersion>
  <Words>2153</Words>
  <Paragraphs>171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2023-04-15T06:07:33Z</dcterms:created>
  <dc:creator>Recenzent</dc:creator>
  <dc:description/>
  <dc:language>cs-CZ</dc:language>
  <cp:lastModifiedBy>MACHOVA Jitka CZECH REPUBLIC</cp:lastModifiedBy>
  <dcterms:modified xsi:type="dcterms:W3CDTF">2023-04-19T08:32:04Z</dcterms:modified>
  <cp:revision>17</cp:revision>
  <dc:subject/>
  <dc:title>Pacient s chronickým žilním onemocněním v lékárně   TŘI PILÍŘE KONZERVATIVNÍ TERPIE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0x010100E5ED02083BFD874DA4DFE2D69E58727B</vt:lpwstr>
  </property>
  <property fmtid="{D5CDD505-2E9C-101B-9397-08002B2CF9AE}" pid="3" name="Notes">
    <vt:i4>8</vt:i4>
  </property>
  <property fmtid="{D5CDD505-2E9C-101B-9397-08002B2CF9AE}" pid="4" name="PresentationFormat">
    <vt:lpwstr>Širokoúhlá obrazovka</vt:lpwstr>
  </property>
  <property fmtid="{D5CDD505-2E9C-101B-9397-08002B2CF9AE}" pid="5" name="Slides">
    <vt:i4>9</vt:i4>
  </property>
</Properties>
</file>