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20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0077450" cy="5668963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10F3D72-6807-4B3F-BC86-35A516147D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4FFF201-F158-4A1F-877D-73BA44ECCA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6423716-E26D-4E3D-BEBD-55E758B211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3E13359-7A84-46C8-8E86-1FF85EC84A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CDEA197-87FB-4FE0-B85A-936980FE5B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89B4238-F4AA-4B59-A038-017C3496B5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035E336-584A-4E57-BEE6-4F1880CDAA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69A1395-70FB-4902-95A5-ED07D3613E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5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58AB877-D5E3-4A6E-A260-B4252B4FD03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7D3210E-2A5A-4F00-B069-997FCFA107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15E32C8-E664-4326-861B-00B47A857A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DC9A3BF-B78D-4F8E-BCDD-A58F9D0AFA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5802C16-5EF8-4512-AF28-D48F1AE675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EA66EB0-CD10-4E67-909D-A4F27F15B8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6E8A972-764A-4A0A-9992-BEAB3AF3FF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5D6B347-994A-41FE-B723-E3D22D1206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A7532D2-151F-4884-A948-5EC3252B60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37CDBD9-9CF5-4D61-B0FB-B88B824391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C786BD0-D3E9-41CF-8D8C-D6A8D6B36D9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6BEC2EF-8279-433D-B10C-9C25FB333A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6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7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8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A5072A6-4305-4CD0-B9B2-BC14DF91B1D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2247D47-7646-4C7B-BFF9-CECA2D851A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3FC93F6-7C21-47AF-A79D-B8D409A56E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D3B6B9A-9FB7-4E71-817F-FE31DDF9F8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E00583F-8231-43B4-B0EC-C194408950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CB1CAC5-E041-47F7-A748-A9C62E889E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8DAB150-C89C-4DFA-A053-CDD4724DFF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7688BFD-54B8-4DAC-AD90-163BDE8B75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5015A12-088E-4370-A17C-5B1A2DD4BD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1032C95-45F0-47DB-9A8B-7AD026F37D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52F803-BAC9-4387-9BD9-DD991C14A2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194DCD8-03CF-4AD5-BE08-47E7AD8266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39B1778-F3E1-4F84-987F-022F366A041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3B2FE75-AE56-46AA-830B-98A027A64C9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0DFBEE-8F7B-4939-84C7-54DFC551ED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A9F884-928B-4F54-BB23-FB018E9053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B862B8-381B-416F-B874-392C89CF08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B6FD99-1751-46F5-8194-113607513E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456637-2800-4592-BFA3-C660D3C93D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77B071-EEC0-421D-87AA-58B1063CE4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6D4F9E-993A-4DC4-84EA-EBC36FD640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647DCC-3FE0-44CC-B267-9A7B97E28C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71EAD6-082A-4D4F-9890-07D90CF63B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791B20-361C-44F5-9EDA-CCCD988DB40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01E999-A76D-49E8-9111-87F13B758F8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734FD3-4F08-44ED-95D2-2BC8D402B1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75E0C9-DD4F-4B5C-AC93-17C599EFC9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820EE1-BC11-4E19-A02C-3774104FEE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BC2294-54FF-459C-8773-655914FCF8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2315A2-CE1F-4460-9E40-2FC16514D9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F06494-CCBE-4594-9EA3-452CE365CF7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77BECE-CFB9-4712-A095-07488190B9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AC77CA-6EEC-4940-916B-3DD456D24C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E6CBEE9-43EA-4A77-9DF1-21DA012BCE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A30017-729A-4005-8C66-ECBBDDDC21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DDD648-2198-409C-985A-03DDBF908B9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B9A878-407F-469E-8839-E8CC015E39E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3014CDC-A1D5-4EDF-8141-313D53E2C7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E11BDCB-AFD0-4F81-BE9D-8A02D99D63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B37FFD3-B7C0-4B59-8B50-3E969B3621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4D3AC04-7ADC-45A0-ADF0-70133581A5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B0AFB61-D4E0-4BE8-B5DD-7412F03F3F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782EE60-7CEF-48FC-9978-9CEFF9FCA2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7B8222-A5C4-4461-A695-D62344F1CE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826BA19-5351-44DD-A317-DBA2211965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58AF98E-1409-49F8-95FD-CEFC3C834C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84E7C25-5F2F-4A83-AC92-6EE807E75BB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6C24747-C32B-430A-AA2A-355BF37DC57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CC6B624-D7B9-4DF2-B594-C051ABC1C05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3503636-9896-4687-814B-4F1540C3E6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6EC944B-6F49-4DE4-AB56-248933CBE5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0E4A659-F199-4AEF-955F-9005A2EE9C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8DDD50B-9EA2-4983-A484-3DE1759315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F7DAC66-1132-4EE4-A210-A40BAC64473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4756A15-3751-41BE-9D8C-82236E59FC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8CEDA51-51D7-4765-9E47-A667CE6FDA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FC71C1A-3924-403A-B73A-20E8011438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7779C4E-1554-4FA0-AAFF-D0441422FE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CB43F9D-5E2B-4ED5-8575-31E38AF423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DDD5F66-4A88-4CAD-9C1A-93BB1E8DFC3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DF011DC-FD09-4C26-93EE-C2B2F6B3052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7D1F4D0-15F5-454F-ACA0-C25685C3FA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4D72499-6EDB-4538-81EF-128DB497BA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FFDFD7D-8B03-4F04-A43B-570E91672E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8614DED-F7A3-4902-85DF-B7A026E995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A984DF1-63DF-40C8-9FA1-ACF53EA932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4C49C50-1A3A-45D5-9CAC-64474B2D66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D09FBAB-95CE-4F4A-BF2E-A8DBB59311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8B9AFB7-EC13-428C-8044-3B85BA081B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2462942-7B0C-4BC9-98D1-E1C5A81B0A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4ED0347-51C6-43ED-AB41-DC53DA4471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99CAC37-08F5-418C-833B-B5180299F49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9C50343-4CFB-4BFC-9D4C-DCFE9C2385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682FA94-C1C0-4C65-860C-C45B5CFE59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230D522-AF98-40E0-9E7A-8C2CF79618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F1F8B47-59D1-42BD-9EFA-4A49AED761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219CFA1-4C3D-4D6E-80C7-9FBC951038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2C9B074-4DA7-4C33-8B64-0A54C48863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FF4D9D9-8CD1-4B94-93FD-F44794611F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A7D65F6-F024-41B9-880E-98847E4CA2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E5B8271-2CB0-4A68-B1B8-A0E33D19EB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E73407E-3159-409D-8F4D-C017C6946D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284DF42-A99F-458A-98CA-61D37C3E47E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8700147-2BAC-44C6-885C-0C850D9F15F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77DCF75-758F-41B8-A1BC-FC979D0AE55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E125E38-9657-40D7-888B-0D0CBC9BFEC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8C5D534-03C3-40AD-AA44-D0D5D09919C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68339D75-43D6-43DF-B07D-B5259B22C6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E26D1A3-1B7C-4621-970A-45EA4A0E65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D84F25F-0FC1-4866-91DF-AAEAEE01C0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6211F0E-7732-4EAD-BC44-CE7F6EFD7A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11C207C-E327-4AAC-8DBF-1B398EE2F3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D2A668B-32AB-4904-A2F4-6DD6033CDB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DF1D95C-D7A1-4766-8F59-78D45211AE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CA56C9B-6896-4CBC-96ED-BFC72C7C1AA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D81B42C-2FD4-4519-B228-969E03AFCC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9D9863A-804D-478A-827F-39A73F1E911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AC72924-8DD1-4263-971D-6823B6474D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2B418E4-C66E-42A3-9F42-798856CC2A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9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E7A8B72-6A21-4E38-818E-5AF18BBDBD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3200" spc="-1" strike="noStrike">
                <a:solidFill>
                  <a:srgbClr val="3a8c93"/>
                </a:solidFill>
                <a:latin typeface="Noto Sans"/>
              </a:rPr>
              <a:t>Klikněte pro úpravu formátu textu nadpisu</a:t>
            </a:r>
            <a:endParaRPr b="0" lang="cs-CZ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"/>
          <p:cNvSpPr/>
          <p:nvPr/>
        </p:nvSpPr>
        <p:spPr>
          <a:xfrm>
            <a:off x="7608240" y="0"/>
            <a:ext cx="2468880" cy="5669280"/>
          </a:xfrm>
          <a:custGeom>
            <a:avLst/>
            <a:gdLst/>
            <a:ahLst/>
            <a:rect l="0" t="0" r="r" b="b"/>
            <a:pathLst>
              <a:path w="6858" h="15748">
                <a:moveTo>
                  <a:pt x="6858" y="0"/>
                </a:moveTo>
                <a:cubicBezTo>
                  <a:pt x="6858" y="5249"/>
                  <a:pt x="6858" y="10499"/>
                  <a:pt x="6858" y="15748"/>
                </a:cubicBezTo>
                <a:cubicBezTo>
                  <a:pt x="6181" y="15748"/>
                  <a:pt x="2286" y="15748"/>
                  <a:pt x="0" y="15748"/>
                </a:cubicBezTo>
                <a:cubicBezTo>
                  <a:pt x="2253" y="10499"/>
                  <a:pt x="4505" y="5249"/>
                  <a:pt x="6758" y="0"/>
                </a:cubicBezTo>
                <a:cubicBezTo>
                  <a:pt x="6791" y="0"/>
                  <a:pt x="6181" y="0"/>
                  <a:pt x="6858" y="0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377" name=""/>
          <p:cNvSpPr/>
          <p:nvPr/>
        </p:nvSpPr>
        <p:spPr>
          <a:xfrm>
            <a:off x="-35640" y="0"/>
            <a:ext cx="2468880" cy="5669280"/>
          </a:xfrm>
          <a:custGeom>
            <a:avLst/>
            <a:gdLst/>
            <a:ahLst/>
            <a:rect l="0" t="0" r="r" b="b"/>
            <a:pathLst>
              <a:path w="6858" h="15748">
                <a:moveTo>
                  <a:pt x="0" y="15748"/>
                </a:moveTo>
                <a:cubicBezTo>
                  <a:pt x="0" y="10499"/>
                  <a:pt x="0" y="5249"/>
                  <a:pt x="0" y="0"/>
                </a:cubicBezTo>
                <a:cubicBezTo>
                  <a:pt x="677" y="0"/>
                  <a:pt x="4572" y="0"/>
                  <a:pt x="6858" y="0"/>
                </a:cubicBezTo>
                <a:cubicBezTo>
                  <a:pt x="4605" y="5249"/>
                  <a:pt x="2353" y="10499"/>
                  <a:pt x="100" y="15748"/>
                </a:cubicBezTo>
                <a:cubicBezTo>
                  <a:pt x="67" y="15748"/>
                  <a:pt x="677" y="15748"/>
                  <a:pt x="0" y="15748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dt" idx="25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ftr" idx="26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sldNum" idx="27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61169324-49E3-4EB9-8F89-0EDFBFF322CF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"/>
          <p:cNvSpPr/>
          <p:nvPr/>
        </p:nvSpPr>
        <p:spPr>
          <a:xfrm>
            <a:off x="0" y="0"/>
            <a:ext cx="1554480" cy="566928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dt" idx="28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ftr" idx="29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4" name="PlaceHolder 5"/>
          <p:cNvSpPr>
            <a:spLocks noGrp="1"/>
          </p:cNvSpPr>
          <p:nvPr>
            <p:ph type="sldNum" idx="30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FB263406-C448-49CC-8054-0056D4661079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/>
          <p:nvPr/>
        </p:nvSpPr>
        <p:spPr>
          <a:xfrm>
            <a:off x="0" y="0"/>
            <a:ext cx="10076760" cy="5669280"/>
          </a:xfrm>
          <a:prstGeom prst="rect">
            <a:avLst/>
          </a:prstGeom>
          <a:solidFill>
            <a:srgbClr val="0d84a1">
              <a:alpha val="4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2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3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64191855-0393-4BDD-BC3D-925D0BDE3753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2467800" cy="566892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4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5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6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4D473E12-6E58-4A16-B212-50D4D8458B50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 flipH="1" rot="16200000">
            <a:off x="3804480" y="-3804120"/>
            <a:ext cx="2468160" cy="1007676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7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8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9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4F621942-66B3-474D-A33D-C4B73FBF571C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943600" y="3475440"/>
            <a:ext cx="4111200" cy="2193840"/>
          </a:xfrm>
          <a:prstGeom prst="rect">
            <a:avLst/>
          </a:prstGeom>
          <a:ln w="0"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5852160" y="360"/>
            <a:ext cx="2742840" cy="20113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10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 idx="11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sldNum" idx="12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35392162-C8DA-4EB7-8306-A8B914410AB9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9b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"/>
          <p:cNvSpPr/>
          <p:nvPr/>
        </p:nvSpPr>
        <p:spPr>
          <a:xfrm>
            <a:off x="0" y="365760"/>
            <a:ext cx="3383280" cy="57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dt" idx="13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ftr" idx="14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sldNum" idx="15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79D62D77-8EE4-4D8D-8B19-ECAE23E86CD0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"/>
          <p:cNvSpPr/>
          <p:nvPr/>
        </p:nvSpPr>
        <p:spPr>
          <a:xfrm>
            <a:off x="4115160" y="4846320"/>
            <a:ext cx="5961960" cy="822960"/>
          </a:xfrm>
          <a:custGeom>
            <a:avLst/>
            <a:gdLst/>
            <a:ahLst/>
            <a:rect l="0" t="0" r="r" b="b"/>
            <a:pathLst>
              <a:path w="16561" h="2286">
                <a:moveTo>
                  <a:pt x="0" y="2286"/>
                </a:moveTo>
                <a:lnTo>
                  <a:pt x="16561" y="2286"/>
                </a:lnTo>
                <a:cubicBezTo>
                  <a:pt x="16561" y="2286"/>
                  <a:pt x="16561" y="762"/>
                  <a:pt x="16561" y="0"/>
                </a:cubicBezTo>
                <a:cubicBezTo>
                  <a:pt x="11041" y="729"/>
                  <a:pt x="5520" y="1457"/>
                  <a:pt x="0" y="2186"/>
                </a:cubicBezTo>
                <a:cubicBezTo>
                  <a:pt x="0" y="2219"/>
                  <a:pt x="0" y="2286"/>
                  <a:pt x="0" y="2286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0" name=""/>
          <p:cNvSpPr/>
          <p:nvPr/>
        </p:nvSpPr>
        <p:spPr>
          <a:xfrm>
            <a:off x="360" y="0"/>
            <a:ext cx="10076760" cy="1645920"/>
          </a:xfrm>
          <a:custGeom>
            <a:avLst/>
            <a:gdLst/>
            <a:ahLst/>
            <a:rect l="0" t="0" r="r" b="b"/>
            <a:pathLst>
              <a:path w="27991" h="4572">
                <a:moveTo>
                  <a:pt x="27991" y="0"/>
                </a:moveTo>
                <a:cubicBezTo>
                  <a:pt x="18661" y="0"/>
                  <a:pt x="0" y="0"/>
                  <a:pt x="0" y="0"/>
                </a:cubicBezTo>
                <a:cubicBezTo>
                  <a:pt x="0" y="0"/>
                  <a:pt x="0" y="3048"/>
                  <a:pt x="0" y="4572"/>
                </a:cubicBezTo>
                <a:cubicBezTo>
                  <a:pt x="9330" y="3081"/>
                  <a:pt x="18661" y="1591"/>
                  <a:pt x="27991" y="100"/>
                </a:cubicBezTo>
                <a:cubicBezTo>
                  <a:pt x="27991" y="164"/>
                  <a:pt x="27991" y="227"/>
                  <a:pt x="27991" y="291"/>
                </a:cubicBezTo>
                <a:cubicBezTo>
                  <a:pt x="27991" y="301"/>
                  <a:pt x="27991" y="310"/>
                  <a:pt x="27991" y="320"/>
                </a:cubicBezTo>
                <a:lnTo>
                  <a:pt x="27991" y="321"/>
                </a:lnTo>
                <a:lnTo>
                  <a:pt x="27991" y="320"/>
                </a:lnTo>
                <a:cubicBezTo>
                  <a:pt x="27991" y="319"/>
                  <a:pt x="27991" y="318"/>
                  <a:pt x="27991" y="317"/>
                </a:cubicBezTo>
                <a:cubicBezTo>
                  <a:pt x="27991" y="310"/>
                  <a:pt x="27991" y="304"/>
                  <a:pt x="27991" y="297"/>
                </a:cubicBezTo>
                <a:cubicBezTo>
                  <a:pt x="27991" y="198"/>
                  <a:pt x="27991" y="99"/>
                  <a:pt x="27991" y="0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16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ftr" idx="17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sldNum" idx="18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16F80A2A-6C3D-4CB6-BF1E-9EF155B19FAB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"/>
          <p:cNvSpPr/>
          <p:nvPr/>
        </p:nvSpPr>
        <p:spPr>
          <a:xfrm>
            <a:off x="0" y="365760"/>
            <a:ext cx="3240000" cy="57960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dt" idx="19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ftr" idx="20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sldNum" idx="21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AF258223-9C39-4DBE-A13D-5105C58658C9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"/>
          <p:cNvSpPr/>
          <p:nvPr/>
        </p:nvSpPr>
        <p:spPr>
          <a:xfrm>
            <a:off x="8522280" y="0"/>
            <a:ext cx="1554480" cy="566928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Noto Sans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Noto Sans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Noto Sans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dt" idx="22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ftr" idx="23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Noto Sans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sldNum" idx="24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4E3EF347-9AEB-4A2D-866A-30350719CA10}" type="slidenum">
              <a:rPr b="0" lang="cs-CZ" sz="1400" spc="-1" strike="noStrike">
                <a:solidFill>
                  <a:srgbClr val="000000"/>
                </a:solidFill>
                <a:latin typeface="Noto Sans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2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2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9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2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827640" y="542520"/>
            <a:ext cx="8939880" cy="249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cs-CZ" sz="4200" spc="-1" strike="noStrike">
                <a:solidFill>
                  <a:srgbClr val="ffffff"/>
                </a:solidFill>
                <a:latin typeface="Noto Sans"/>
              </a:rPr>
              <a:t>Kompresivní terapie v praxi farmaceutických asistentů</a:t>
            </a:r>
            <a:endParaRPr b="0" lang="cs-CZ" sz="4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864000" y="2958840"/>
            <a:ext cx="6947280" cy="154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5000"/>
              </a:lnSpc>
              <a:buNone/>
            </a:pPr>
            <a:r>
              <a:rPr b="0" lang="cs-CZ" sz="2200" spc="-1" strike="noStrike">
                <a:solidFill>
                  <a:srgbClr val="ffffff"/>
                </a:solidFill>
                <a:latin typeface="Noto Sans"/>
              </a:rPr>
              <a:t>Barbora Půtová</a:t>
            </a:r>
            <a:endParaRPr b="0" lang="cs-CZ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63" name=""/>
          <p:cNvSpPr/>
          <p:nvPr/>
        </p:nvSpPr>
        <p:spPr>
          <a:xfrm>
            <a:off x="842400" y="2810160"/>
            <a:ext cx="6492240" cy="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-64080" bIns="-6408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II. kompresní třída (CCL2)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471600" y="1356480"/>
            <a:ext cx="9068400" cy="310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při výskytu varixů, silných otocích (i lymfatických), po operacích žil, trombóze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hrazené ZP – 2 páry/rok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otevřená/zavřená špice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pažní návleky – lymfatické otoky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1" name=""/>
          <p:cNvSpPr/>
          <p:nvPr/>
        </p:nvSpPr>
        <p:spPr>
          <a:xfrm>
            <a:off x="6660000" y="1800360"/>
            <a:ext cx="1620000" cy="539640"/>
          </a:xfrm>
          <a:prstGeom prst="wedgeRectCallout">
            <a:avLst>
              <a:gd name="adj1" fmla="val -47958"/>
              <a:gd name="adj2" fmla="val 118333"/>
            </a:avLst>
          </a:prstGeom>
          <a:gradFill rotWithShape="0">
            <a:gsLst>
              <a:gs pos="0">
                <a:srgbClr val="2499be">
                  <a:alpha val="80000"/>
                </a:srgbClr>
              </a:gs>
              <a:gs pos="100000">
                <a:srgbClr val="2499b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cs-CZ" sz="1800" spc="-1" strike="noStrike">
                <a:solidFill>
                  <a:srgbClr val="ffffff"/>
                </a:solidFill>
                <a:latin typeface="Nimbus Sans"/>
              </a:rPr>
              <a:t>23-32 mmHg</a:t>
            </a:r>
            <a:endParaRPr b="0" lang="cs-CZ" sz="1800" spc="-1" strike="noStrike">
              <a:solidFill>
                <a:srgbClr val="ffffff"/>
              </a:solidFill>
              <a:latin typeface="Nimbus Sans"/>
            </a:endParaRPr>
          </a:p>
          <a:p>
            <a:pPr algn="ctr"/>
            <a:r>
              <a:rPr b="0" lang="cs-CZ" sz="1800" spc="-1" strike="noStrike">
                <a:solidFill>
                  <a:srgbClr val="ffffff"/>
                </a:solidFill>
                <a:latin typeface="Nimbus Sans"/>
              </a:rPr>
              <a:t>(360 DEN)</a:t>
            </a:r>
            <a:endParaRPr b="0" lang="cs-CZ" sz="1800" spc="-1" strike="noStrike">
              <a:solidFill>
                <a:srgbClr val="ffffff"/>
              </a:solidFill>
              <a:latin typeface="Nimbus Sans"/>
            </a:endParaRPr>
          </a:p>
        </p:txBody>
      </p:sp>
      <p:pic>
        <p:nvPicPr>
          <p:cNvPr id="502" name="" descr=""/>
          <p:cNvPicPr/>
          <p:nvPr/>
        </p:nvPicPr>
        <p:blipFill>
          <a:blip r:embed="rId1"/>
          <a:stretch/>
        </p:blipFill>
        <p:spPr>
          <a:xfrm>
            <a:off x="7317720" y="2817720"/>
            <a:ext cx="2042280" cy="2042280"/>
          </a:xfrm>
          <a:prstGeom prst="rect">
            <a:avLst/>
          </a:prstGeom>
          <a:ln w="0">
            <a:noFill/>
          </a:ln>
        </p:spPr>
      </p:pic>
      <p:pic>
        <p:nvPicPr>
          <p:cNvPr id="503" name="" descr=""/>
          <p:cNvPicPr/>
          <p:nvPr/>
        </p:nvPicPr>
        <p:blipFill>
          <a:blip r:embed="rId2"/>
          <a:stretch/>
        </p:blipFill>
        <p:spPr>
          <a:xfrm>
            <a:off x="5220000" y="2700000"/>
            <a:ext cx="2340000" cy="234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200" spc="-1" strike="noStrike">
                <a:solidFill>
                  <a:srgbClr val="3465a4"/>
                </a:solidFill>
                <a:latin typeface="Noto Sans"/>
              </a:rPr>
              <a:t>Jak správně vybrat kompresivní pomůcku</a:t>
            </a:r>
            <a:endParaRPr b="0" lang="cs-CZ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503640" y="1326600"/>
            <a:ext cx="44251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-2916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Noto Sans"/>
              </a:rPr>
              <a:t>změříme končetinu ve stavu bez otoku  (nejlépe ráno)</a:t>
            </a: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nejužší kotník (zápěstí)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nejširší lýtko (předloktí)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podkolenní jamka 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tři prsty pod třísly (podpaží)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388800" indent="-2916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materiál po konzultaci v klientem, v případě alergií nebo citlivé kůži volíme bavlnu  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388800" indent="0">
              <a:spcBef>
                <a:spcPts val="1414"/>
              </a:spcBef>
              <a:buNone/>
            </a:pPr>
            <a:endParaRPr b="0" lang="cs-CZ" sz="20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506" name="" descr=""/>
          <p:cNvPicPr/>
          <p:nvPr/>
        </p:nvPicPr>
        <p:blipFill>
          <a:blip r:embed="rId1"/>
          <a:stretch/>
        </p:blipFill>
        <p:spPr>
          <a:xfrm>
            <a:off x="5150520" y="1491840"/>
            <a:ext cx="4425120" cy="29570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4000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Nejčastější problémy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„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punčocha nejde obléct“ –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oto Sans"/>
              </a:rPr>
              <a:t>&gt;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 je třeba zlepšit techniku navlékání nebo vybrat větší velikost punčochy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marL="410400" indent="-3078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imbus Sans"/>
              </a:rPr>
              <a:t>pokud má klient alergii –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oto Sans"/>
              </a:rPr>
              <a:t>&gt; zvolíme 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punčochu s obsahem bavlny (max. 60%, jinak dochází k úbytku komprese) 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marL="410400" indent="-3078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imbus Sans"/>
              </a:rPr>
              <a:t>„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imbus Sans"/>
              </a:rPr>
              <a:t>punčocha padá“ –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oto Sans"/>
              </a:rPr>
              <a:t>&gt;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 potřebujeme menší velikost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  <a:p>
            <a:pPr marL="410400" indent="-3078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imbus Sans"/>
              </a:rPr>
              <a:t>„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imbus Sans"/>
              </a:rPr>
              <a:t>každá noha je jiná“ –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  <a:ea typeface="Noto Sans"/>
              </a:rPr>
              <a:t>&gt;</a:t>
            </a:r>
            <a:r>
              <a:rPr b="0" lang="cs-CZ" sz="2400" spc="-1" strike="noStrike">
                <a:solidFill>
                  <a:srgbClr val="000000"/>
                </a:solidFill>
                <a:latin typeface="Noto Sans"/>
              </a:rPr>
              <a:t> v tom případě musí mít klient punčochy na míru</a:t>
            </a: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Navlékání punčoch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510" name="" descr=""/>
          <p:cNvPicPr/>
          <p:nvPr/>
        </p:nvPicPr>
        <p:blipFill>
          <a:blip r:embed="rId1"/>
          <a:stretch/>
        </p:blipFill>
        <p:spPr>
          <a:xfrm>
            <a:off x="3034080" y="1172160"/>
            <a:ext cx="3985920" cy="3985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504000" y="1464840"/>
            <a:ext cx="9068400" cy="166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000" spc="999" strike="noStrike">
                <a:solidFill>
                  <a:srgbClr val="ffffff"/>
                </a:solidFill>
                <a:latin typeface="Noto Sans"/>
              </a:rPr>
              <a:t>Děkuji za pozornost </a:t>
            </a:r>
            <a:endParaRPr b="0" lang="cs-CZ" sz="3000" spc="-1" strike="noStrike">
              <a:solidFill>
                <a:srgbClr val="3a8c93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cs-CZ" sz="4400" spc="-1" strike="noStrike">
                <a:solidFill>
                  <a:srgbClr val="ffffff"/>
                </a:solidFill>
                <a:latin typeface="Noto Sans"/>
              </a:rPr>
              <a:t>Témata</a:t>
            </a:r>
            <a:endParaRPr b="0" lang="cs-CZ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503640" y="1614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Noto Sans"/>
              </a:rPr>
              <a:t>Užití kompresivní terapie</a:t>
            </a:r>
            <a:endParaRPr b="0" lang="cs-CZ" sz="22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Noto Sans"/>
              </a:rPr>
              <a:t>Druhy kompresivní terapie</a:t>
            </a:r>
            <a:endParaRPr b="0" lang="cs-CZ" sz="2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000000"/>
                </a:solidFill>
                <a:latin typeface="Noto Sans"/>
              </a:rPr>
              <a:t>Obinadla</a:t>
            </a:r>
            <a:endParaRPr b="0" lang="cs-CZ" sz="2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000000"/>
                </a:solidFill>
                <a:latin typeface="Noto Sans"/>
              </a:rPr>
              <a:t>Kompresivní punčochy (+ pažní návleky)</a:t>
            </a:r>
            <a:endParaRPr b="0" lang="cs-CZ" sz="22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Noto Sans"/>
              </a:rPr>
              <a:t>Správný výběr kompresivní pomůcky</a:t>
            </a:r>
            <a:endParaRPr b="0" lang="cs-CZ" sz="22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Noto Sans"/>
              </a:rPr>
              <a:t>Časté problémy klientů a jejich řešení</a:t>
            </a:r>
            <a:endParaRPr b="0" lang="cs-CZ" sz="22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0">
              <a:spcBef>
                <a:spcPts val="850"/>
              </a:spcBef>
              <a:buNone/>
            </a:pPr>
            <a:endParaRPr b="0" lang="cs-CZ" sz="2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71600" y="139392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cs-CZ" sz="2600" spc="-1" strike="noStrike">
                <a:solidFill>
                  <a:srgbClr val="ffffff"/>
                </a:solidFill>
                <a:latin typeface="Noto Sans"/>
              </a:rPr>
              <a:t>Kdy užít kompresivní terapii?</a:t>
            </a:r>
            <a:endParaRPr b="0" lang="cs-CZ" sz="2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67" name=""/>
          <p:cNvSpPr txBox="1"/>
          <p:nvPr/>
        </p:nvSpPr>
        <p:spPr>
          <a:xfrm>
            <a:off x="540000" y="2652120"/>
            <a:ext cx="3960000" cy="346320"/>
          </a:xfrm>
          <a:prstGeom prst="rect">
            <a:avLst/>
          </a:prstGeom>
          <a:gradFill rotWithShape="0">
            <a:gsLst>
              <a:gs pos="0">
                <a:srgbClr val="355269">
                  <a:alpha val="80000"/>
                </a:srgbClr>
              </a:gs>
              <a:gs pos="100000">
                <a:srgbClr val="355269"/>
              </a:gs>
            </a:gsLst>
            <a:lin ang="5400000"/>
          </a:gra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cs-CZ" sz="1800" spc="-1" strike="noStrike">
                <a:solidFill>
                  <a:srgbClr val="ffffff"/>
                </a:solidFill>
                <a:latin typeface="Nimbus Sans"/>
              </a:rPr>
              <a:t>Prevence</a:t>
            </a:r>
            <a:endParaRPr b="0" lang="cs-CZ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68" name=""/>
          <p:cNvSpPr txBox="1"/>
          <p:nvPr/>
        </p:nvSpPr>
        <p:spPr>
          <a:xfrm>
            <a:off x="5580000" y="2664000"/>
            <a:ext cx="3960000" cy="346320"/>
          </a:xfrm>
          <a:prstGeom prst="rect">
            <a:avLst/>
          </a:prstGeom>
          <a:gradFill rotWithShape="0">
            <a:gsLst>
              <a:gs pos="0">
                <a:srgbClr val="355269">
                  <a:alpha val="80000"/>
                </a:srgbClr>
              </a:gs>
              <a:gs pos="100000">
                <a:srgbClr val="355269"/>
              </a:gs>
            </a:gsLst>
            <a:lin ang="5400000"/>
          </a:gra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cs-CZ" sz="1800" spc="-1" strike="noStrike">
                <a:solidFill>
                  <a:srgbClr val="ffffff"/>
                </a:solidFill>
                <a:latin typeface="Nimbus Sans"/>
              </a:rPr>
              <a:t>Léčba</a:t>
            </a:r>
            <a:endParaRPr b="0" lang="cs-CZ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69" name=""/>
          <p:cNvSpPr txBox="1"/>
          <p:nvPr/>
        </p:nvSpPr>
        <p:spPr>
          <a:xfrm>
            <a:off x="540000" y="3074760"/>
            <a:ext cx="3960000" cy="2145240"/>
          </a:xfrm>
          <a:prstGeom prst="rect">
            <a:avLst/>
          </a:prstGeom>
          <a:gradFill rotWithShape="0">
            <a:gsLst>
              <a:gs pos="0">
                <a:srgbClr val="dee6ef">
                  <a:alpha val="80000"/>
                </a:srgbClr>
              </a:gs>
              <a:gs pos="100000">
                <a:srgbClr val="dee6ef"/>
              </a:gs>
            </a:gsLst>
            <a:lin ang="5400000"/>
          </a:gra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- v případě těhotenství, cestování s delším sezením, určitých genetických predispozic, u operací, atd.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varixy (křečové žíly) a otoky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projevy chronické žilní choroby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trombóza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pocity těžkých nohou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70" name=""/>
          <p:cNvSpPr txBox="1"/>
          <p:nvPr/>
        </p:nvSpPr>
        <p:spPr>
          <a:xfrm>
            <a:off x="5580000" y="3096000"/>
            <a:ext cx="3960000" cy="2145240"/>
          </a:xfrm>
          <a:prstGeom prst="rect">
            <a:avLst/>
          </a:prstGeom>
          <a:gradFill rotWithShape="0">
            <a:gsLst>
              <a:gs pos="0">
                <a:srgbClr val="dee6ef">
                  <a:alpha val="80000"/>
                </a:srgbClr>
              </a:gs>
              <a:gs pos="100000">
                <a:srgbClr val="dee6ef"/>
              </a:gs>
            </a:gsLst>
            <a:lin ang="5400000"/>
          </a:gra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bércové vředy a další projevy chronické žilní choroby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lymfatické otoky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varixy i po operaci varixů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Nimbus Sans"/>
              </a:rPr>
              <a:t>sklerotizace</a:t>
            </a:r>
            <a:endParaRPr b="0" lang="cs-CZ" sz="1500" spc="-1" strike="noStrike">
              <a:solidFill>
                <a:srgbClr val="000000"/>
              </a:solidFill>
              <a:latin typeface="Nimbus Sans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"/>
          <p:cNvSpPr txBox="1"/>
          <p:nvPr/>
        </p:nvSpPr>
        <p:spPr>
          <a:xfrm>
            <a:off x="4700880" y="1260000"/>
            <a:ext cx="4119120" cy="81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cs-CZ" sz="2100" spc="-1" strike="noStrike">
                <a:solidFill>
                  <a:srgbClr val="666666"/>
                </a:solidFill>
                <a:latin typeface="Noto Sans"/>
              </a:rPr>
              <a:t>Punčochy (+ pažní návleky)</a:t>
            </a:r>
            <a:endParaRPr b="0" lang="cs-CZ" sz="21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72" name=""/>
          <p:cNvSpPr txBox="1"/>
          <p:nvPr/>
        </p:nvSpPr>
        <p:spPr>
          <a:xfrm>
            <a:off x="4700880" y="1620000"/>
            <a:ext cx="3939120" cy="14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666666"/>
                </a:solidFill>
                <a:latin typeface="Noto Sans"/>
              </a:rPr>
              <a:t>při žilní nedostatečnosti, lymfatických otocích</a:t>
            </a:r>
            <a:endParaRPr b="0" lang="cs-CZ" sz="16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666666"/>
                </a:solidFill>
                <a:latin typeface="Noto Sans"/>
              </a:rPr>
              <a:t>při chronických potížích, prevence</a:t>
            </a:r>
            <a:endParaRPr b="0" lang="cs-CZ" sz="1600" spc="-1" strike="noStrike">
              <a:solidFill>
                <a:srgbClr val="000000"/>
              </a:solidFill>
              <a:latin typeface="Nimbus Sans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666666"/>
                </a:solidFill>
                <a:latin typeface="Noto Sans"/>
              </a:rPr>
              <a:t>stálý tlak</a:t>
            </a:r>
            <a:endParaRPr b="0" lang="cs-CZ" sz="16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73" name=""/>
          <p:cNvSpPr txBox="1"/>
          <p:nvPr/>
        </p:nvSpPr>
        <p:spPr>
          <a:xfrm>
            <a:off x="4680000" y="3146760"/>
            <a:ext cx="3600000" cy="45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cs-CZ" sz="2100" spc="-1" strike="noStrike">
                <a:solidFill>
                  <a:srgbClr val="666666"/>
                </a:solidFill>
                <a:latin typeface="Noto Sans"/>
              </a:rPr>
              <a:t>Obinadla</a:t>
            </a:r>
            <a:endParaRPr b="0" lang="cs-CZ" sz="21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2700000" y="226080"/>
            <a:ext cx="6872040" cy="85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Punčochy vs obinadla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475" name="" descr=""/>
          <p:cNvPicPr/>
          <p:nvPr/>
        </p:nvPicPr>
        <p:blipFill>
          <a:blip r:embed="rId1"/>
          <a:stretch/>
        </p:blipFill>
        <p:spPr>
          <a:xfrm>
            <a:off x="679680" y="1800000"/>
            <a:ext cx="3640320" cy="2520000"/>
          </a:xfrm>
          <a:prstGeom prst="rect">
            <a:avLst/>
          </a:prstGeom>
          <a:ln w="0">
            <a:noFill/>
          </a:ln>
        </p:spPr>
      </p:pic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4680000" y="3652200"/>
            <a:ext cx="39600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666666"/>
                </a:solidFill>
                <a:latin typeface="Noto Sans"/>
              </a:rPr>
              <a:t>při trombózách, bércových vředech</a:t>
            </a:r>
            <a:endParaRPr b="0" lang="cs-CZ" sz="16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666666"/>
                </a:solidFill>
                <a:latin typeface="Noto Sans"/>
              </a:rPr>
              <a:t>akutní fáze onemocnění</a:t>
            </a:r>
            <a:endParaRPr b="0" lang="cs-CZ" sz="16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666666"/>
                </a:solidFill>
                <a:latin typeface="Noto Sans"/>
              </a:rPr>
              <a:t>snadnější manipulace pro zdravotníky</a:t>
            </a:r>
            <a:endParaRPr b="0" lang="cs-CZ" sz="16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4400" spc="-1" strike="noStrike">
                <a:solidFill>
                  <a:srgbClr val="666666"/>
                </a:solidFill>
                <a:latin typeface="Noto Sans"/>
              </a:rPr>
              <a:t> </a:t>
            </a: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Obinadla s krátkým tahem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503640" y="1326600"/>
            <a:ext cx="8676360" cy="155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vysoký pracovní tlak a nízký klidový tlak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mohou být nošeny až 3 dny v kuse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všechny formy a stádia chronické žilní choroby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479" name="" descr=""/>
          <p:cNvPicPr/>
          <p:nvPr/>
        </p:nvPicPr>
        <p:blipFill>
          <a:blip r:embed="rId1"/>
          <a:stretch/>
        </p:blipFill>
        <p:spPr>
          <a:xfrm>
            <a:off x="6712200" y="3240000"/>
            <a:ext cx="1747800" cy="1747800"/>
          </a:xfrm>
          <a:prstGeom prst="rect">
            <a:avLst/>
          </a:prstGeom>
          <a:ln w="0">
            <a:noFill/>
          </a:ln>
        </p:spPr>
      </p:pic>
      <p:pic>
        <p:nvPicPr>
          <p:cNvPr id="480" name="" descr=""/>
          <p:cNvPicPr/>
          <p:nvPr/>
        </p:nvPicPr>
        <p:blipFill>
          <a:blip r:embed="rId2"/>
          <a:stretch/>
        </p:blipFill>
        <p:spPr>
          <a:xfrm rot="5399400">
            <a:off x="2031840" y="3420000"/>
            <a:ext cx="1567800" cy="1567800"/>
          </a:xfrm>
          <a:prstGeom prst="rect">
            <a:avLst/>
          </a:prstGeom>
          <a:ln w="0">
            <a:noFill/>
          </a:ln>
        </p:spPr>
      </p:pic>
      <p:pic>
        <p:nvPicPr>
          <p:cNvPr id="481" name="" descr=""/>
          <p:cNvPicPr/>
          <p:nvPr/>
        </p:nvPicPr>
        <p:blipFill>
          <a:blip r:embed="rId3"/>
          <a:stretch/>
        </p:blipFill>
        <p:spPr>
          <a:xfrm>
            <a:off x="4320000" y="3420000"/>
            <a:ext cx="1620000" cy="162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Obinadla s dlouhým tahem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503640" y="1326600"/>
            <a:ext cx="8136360" cy="13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nízký pracovní tlak a vysoký klidový tlak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ke krátkodobé bandáži, hlavně při pohybu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nikdy se nenosí v noci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484" name="" descr=""/>
          <p:cNvPicPr/>
          <p:nvPr/>
        </p:nvPicPr>
        <p:blipFill>
          <a:blip r:embed="rId1"/>
          <a:stretch/>
        </p:blipFill>
        <p:spPr>
          <a:xfrm>
            <a:off x="1757880" y="3043440"/>
            <a:ext cx="1916280" cy="15678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508320" y="10836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Kompresní třídy punčoch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486" name="" descr=""/>
          <p:cNvPicPr/>
          <p:nvPr/>
        </p:nvPicPr>
        <p:blipFill>
          <a:blip r:embed="rId1"/>
          <a:stretch/>
        </p:blipFill>
        <p:spPr>
          <a:xfrm>
            <a:off x="1620000" y="1080000"/>
            <a:ext cx="6568560" cy="4091760"/>
          </a:xfrm>
          <a:prstGeom prst="rect">
            <a:avLst/>
          </a:prstGeom>
          <a:ln w="0">
            <a:noFill/>
          </a:ln>
        </p:spPr>
      </p:pic>
      <p:sp>
        <p:nvSpPr>
          <p:cNvPr id="487" name=""/>
          <p:cNvSpPr/>
          <p:nvPr/>
        </p:nvSpPr>
        <p:spPr>
          <a:xfrm>
            <a:off x="1620000" y="1656000"/>
            <a:ext cx="6568560" cy="2520000"/>
          </a:xfrm>
          <a:prstGeom prst="rect">
            <a:avLst/>
          </a:prstGeom>
          <a:noFill/>
          <a:ln w="3600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Nimbus Sans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Podpůrná komprese (CCLA)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360000" y="1326600"/>
            <a:ext cx="90684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 marL="427680" indent="-32076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nejlepší forma prevence, když ještě problémy nejsou moc velké, pocity těžkých nohou, těhotenství, cestování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27680" indent="-32076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módní punčochy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27680" indent="-32076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nemusí se měřit obvody nohy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27680" indent="-32076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když klient neví, co chce, má kompresi poprvé, nechce nosit moc silnou kompresi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0" name=""/>
          <p:cNvSpPr/>
          <p:nvPr/>
        </p:nvSpPr>
        <p:spPr>
          <a:xfrm>
            <a:off x="6480000" y="1800360"/>
            <a:ext cx="1620000" cy="539640"/>
          </a:xfrm>
          <a:prstGeom prst="wedgeRectCallout">
            <a:avLst>
              <a:gd name="adj1" fmla="val -36851"/>
              <a:gd name="adj2" fmla="val 118333"/>
            </a:avLst>
          </a:prstGeom>
          <a:gradFill rotWithShape="0">
            <a:gsLst>
              <a:gs pos="0">
                <a:srgbClr val="2499be">
                  <a:alpha val="80000"/>
                </a:srgbClr>
              </a:gs>
              <a:gs pos="100000">
                <a:srgbClr val="2499b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cs-CZ" sz="1800" spc="-1" strike="noStrike">
                <a:solidFill>
                  <a:srgbClr val="ffffff"/>
                </a:solidFill>
                <a:latin typeface="Nimbus Sans"/>
              </a:rPr>
              <a:t>10-17 mmHg</a:t>
            </a:r>
            <a:endParaRPr b="0" lang="cs-CZ" sz="1800" spc="-1" strike="noStrike">
              <a:solidFill>
                <a:srgbClr val="ffffff"/>
              </a:solidFill>
              <a:latin typeface="Nimbus Sans"/>
            </a:endParaRPr>
          </a:p>
          <a:p>
            <a:pPr algn="ctr"/>
            <a:r>
              <a:rPr b="0" lang="cs-CZ" sz="1800" spc="-1" strike="noStrike">
                <a:solidFill>
                  <a:srgbClr val="ffffff"/>
                </a:solidFill>
                <a:latin typeface="Nimbus Sans"/>
              </a:rPr>
              <a:t>(70 DEN)</a:t>
            </a:r>
            <a:endParaRPr b="0" lang="cs-CZ" sz="1800" spc="-1" strike="noStrike">
              <a:solidFill>
                <a:srgbClr val="ffffff"/>
              </a:solidFill>
              <a:latin typeface="Nimbus Sans"/>
            </a:endParaRPr>
          </a:p>
        </p:txBody>
      </p:sp>
      <p:pic>
        <p:nvPicPr>
          <p:cNvPr id="491" name="" descr=""/>
          <p:cNvPicPr/>
          <p:nvPr/>
        </p:nvPicPr>
        <p:blipFill>
          <a:blip r:embed="rId1"/>
          <a:stretch/>
        </p:blipFill>
        <p:spPr>
          <a:xfrm>
            <a:off x="2067840" y="3420000"/>
            <a:ext cx="2072160" cy="2072160"/>
          </a:xfrm>
          <a:prstGeom prst="rect">
            <a:avLst/>
          </a:prstGeom>
          <a:ln w="0">
            <a:noFill/>
          </a:ln>
        </p:spPr>
      </p:pic>
      <p:pic>
        <p:nvPicPr>
          <p:cNvPr id="492" name="" descr=""/>
          <p:cNvPicPr/>
          <p:nvPr/>
        </p:nvPicPr>
        <p:blipFill>
          <a:blip r:embed="rId2"/>
          <a:stretch/>
        </p:blipFill>
        <p:spPr>
          <a:xfrm>
            <a:off x="5040000" y="3420000"/>
            <a:ext cx="1481400" cy="21592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3600" spc="-1" strike="noStrike">
                <a:solidFill>
                  <a:srgbClr val="3465a4"/>
                </a:solidFill>
                <a:latin typeface="Noto Sans"/>
              </a:rPr>
              <a:t>I. kompresní třída (CCL1)</a:t>
            </a:r>
            <a:endParaRPr b="0" lang="cs-CZ" sz="36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440280" y="1370160"/>
            <a:ext cx="9068400" cy="206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při otocích, pocitech těžkých nohou, při operacích jako prevence trombóz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možnost bavlněných verzí, módních punčoch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Noto Sans"/>
              </a:rPr>
              <a:t>nutné znát obvody nohy</a:t>
            </a:r>
            <a:endParaRPr b="0" lang="cs-CZ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5" name=""/>
          <p:cNvSpPr/>
          <p:nvPr/>
        </p:nvSpPr>
        <p:spPr>
          <a:xfrm>
            <a:off x="6988680" y="1980000"/>
            <a:ext cx="2520000" cy="719640"/>
          </a:xfrm>
          <a:prstGeom prst="wedgeRectCallout">
            <a:avLst>
              <a:gd name="adj1" fmla="val -41546"/>
              <a:gd name="adj2" fmla="val 101250"/>
            </a:avLst>
          </a:prstGeom>
          <a:gradFill rotWithShape="0">
            <a:gsLst>
              <a:gs pos="0">
                <a:srgbClr val="2499be">
                  <a:alpha val="80000"/>
                </a:srgbClr>
              </a:gs>
              <a:gs pos="100000">
                <a:srgbClr val="2499b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cs-CZ" sz="1800" spc="-1" strike="noStrike">
                <a:solidFill>
                  <a:srgbClr val="ffffff"/>
                </a:solidFill>
                <a:latin typeface="Nimbus Sans"/>
              </a:rPr>
              <a:t>18-21 mmHg</a:t>
            </a:r>
            <a:endParaRPr b="0" lang="cs-CZ" sz="1800" spc="-1" strike="noStrike">
              <a:solidFill>
                <a:srgbClr val="ffffff"/>
              </a:solidFill>
              <a:latin typeface="Nimbus Sans"/>
            </a:endParaRPr>
          </a:p>
          <a:p>
            <a:pPr algn="ctr"/>
            <a:r>
              <a:rPr b="0" lang="cs-CZ" sz="1800" spc="-1" strike="noStrike">
                <a:solidFill>
                  <a:srgbClr val="ffffff"/>
                </a:solidFill>
                <a:latin typeface="Nimbus Sans"/>
              </a:rPr>
              <a:t>(140, 280, 310 DEN)</a:t>
            </a:r>
            <a:endParaRPr b="0" lang="cs-CZ" sz="1800" spc="-1" strike="noStrike">
              <a:solidFill>
                <a:srgbClr val="ffffff"/>
              </a:solidFill>
              <a:latin typeface="Nimbus Sans"/>
            </a:endParaRPr>
          </a:p>
        </p:txBody>
      </p:sp>
      <p:pic>
        <p:nvPicPr>
          <p:cNvPr id="496" name="" descr=""/>
          <p:cNvPicPr/>
          <p:nvPr/>
        </p:nvPicPr>
        <p:blipFill>
          <a:blip r:embed="rId1"/>
          <a:stretch/>
        </p:blipFill>
        <p:spPr>
          <a:xfrm>
            <a:off x="6841440" y="3327840"/>
            <a:ext cx="1978560" cy="1978560"/>
          </a:xfrm>
          <a:prstGeom prst="rect">
            <a:avLst/>
          </a:prstGeom>
          <a:ln w="0">
            <a:noFill/>
          </a:ln>
        </p:spPr>
      </p:pic>
      <p:pic>
        <p:nvPicPr>
          <p:cNvPr id="497" name="" descr=""/>
          <p:cNvPicPr/>
          <p:nvPr/>
        </p:nvPicPr>
        <p:blipFill>
          <a:blip r:embed="rId2"/>
          <a:stretch/>
        </p:blipFill>
        <p:spPr>
          <a:xfrm>
            <a:off x="1719360" y="3114720"/>
            <a:ext cx="1520640" cy="2285280"/>
          </a:xfrm>
          <a:prstGeom prst="rect">
            <a:avLst/>
          </a:prstGeom>
          <a:ln w="0">
            <a:noFill/>
          </a:ln>
        </p:spPr>
      </p:pic>
      <p:pic>
        <p:nvPicPr>
          <p:cNvPr id="498" name="" descr=""/>
          <p:cNvPicPr/>
          <p:nvPr/>
        </p:nvPicPr>
        <p:blipFill>
          <a:blip r:embed="rId3"/>
          <a:stretch/>
        </p:blipFill>
        <p:spPr>
          <a:xfrm>
            <a:off x="3960000" y="3240000"/>
            <a:ext cx="2146320" cy="21463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15998</TotalTime>
  <Application>LibreOffice/7.4.4.2$Windows_X86_64 LibreOffice_project/85569322deea74ec9134968a29af2df5663baa21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2023-04-10T11:07:18Z</dcterms:created>
  <dc:creator/>
  <dc:description/>
  <dc:language>cs-CZ</dc:language>
  <cp:lastModifiedBy/>
  <dcterms:modified xsi:type="dcterms:W3CDTF">2023-04-29T00:20:54Z</dcterms:modified>
  <cp:revision>18</cp:revision>
  <dc:subject/>
  <dc:title>Freshes</dc:title>
</cp:coreProperties>
</file>