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8"/>
  </p:notesMasterIdLst>
  <p:sldIdLst>
    <p:sldId id="312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16"/>
    <p:restoredTop sz="93223"/>
  </p:normalViewPr>
  <p:slideViewPr>
    <p:cSldViewPr snapToGrid="0">
      <p:cViewPr varScale="1">
        <p:scale>
          <a:sx n="79" d="100"/>
          <a:sy n="79" d="100"/>
        </p:scale>
        <p:origin x="87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BEA8D-E980-834E-8FBC-D2BE89ED1818}" type="datetimeFigureOut">
              <a:rPr lang="cs-CZ" smtClean="0"/>
              <a:t>24.04.2023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76D26-4EB1-CC42-8D00-C78328337BC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967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2CFA-3C0E-7247-B62B-52646B55BD28}" type="datetimeFigureOut">
              <a:rPr lang="cs-CZ" smtClean="0"/>
              <a:t>24.04.2023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89BF-7A48-524C-B0FB-00E12017A4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747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2CFA-3C0E-7247-B62B-52646B55BD28}" type="datetimeFigureOut">
              <a:rPr lang="cs-CZ" smtClean="0"/>
              <a:t>24.04.2023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89BF-7A48-524C-B0FB-00E12017A4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01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2CFA-3C0E-7247-B62B-52646B55BD28}" type="datetimeFigureOut">
              <a:rPr lang="cs-CZ" smtClean="0"/>
              <a:t>24.04.2023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89BF-7A48-524C-B0FB-00E12017A4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70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2CFA-3C0E-7247-B62B-52646B55BD28}" type="datetimeFigureOut">
              <a:rPr lang="cs-CZ" smtClean="0"/>
              <a:t>24.04.2023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89BF-7A48-524C-B0FB-00E12017A4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10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2CFA-3C0E-7247-B62B-52646B55BD28}" type="datetimeFigureOut">
              <a:rPr lang="cs-CZ" smtClean="0"/>
              <a:t>24.04.2023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89BF-7A48-524C-B0FB-00E12017A4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924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2CFA-3C0E-7247-B62B-52646B55BD28}" type="datetimeFigureOut">
              <a:rPr lang="cs-CZ" smtClean="0"/>
              <a:t>24.04.2023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89BF-7A48-524C-B0FB-00E12017A4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25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2CFA-3C0E-7247-B62B-52646B55BD28}" type="datetimeFigureOut">
              <a:rPr lang="cs-CZ" smtClean="0"/>
              <a:t>24.04.2023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89BF-7A48-524C-B0FB-00E12017A4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858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2CFA-3C0E-7247-B62B-52646B55BD28}" type="datetimeFigureOut">
              <a:rPr lang="cs-CZ" smtClean="0"/>
              <a:t>24.04.2023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89BF-7A48-524C-B0FB-00E12017A4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0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2CFA-3C0E-7247-B62B-52646B55BD28}" type="datetimeFigureOut">
              <a:rPr lang="cs-CZ" smtClean="0"/>
              <a:t>24.04.2023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89BF-7A48-524C-B0FB-00E12017A4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14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2CFA-3C0E-7247-B62B-52646B55BD28}" type="datetimeFigureOut">
              <a:rPr lang="cs-CZ" smtClean="0"/>
              <a:t>24.04.2023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89BF-7A48-524C-B0FB-00E12017A4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12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2CFA-3C0E-7247-B62B-52646B55BD28}" type="datetimeFigureOut">
              <a:rPr lang="cs-CZ" smtClean="0"/>
              <a:t>24.04.2023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89BF-7A48-524C-B0FB-00E12017A4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085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8705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E2CFA-3C0E-7247-B62B-52646B55BD28}" type="datetimeFigureOut">
              <a:rPr lang="cs-CZ" smtClean="0"/>
              <a:t>24.04.2023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C89BF-7A48-524C-B0FB-00E12017A4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632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591185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2" name="Zástupný text 2">
            <a:extLst>
              <a:ext uri="{FF2B5EF4-FFF2-40B4-BE49-F238E27FC236}">
                <a16:creationId xmlns="" xmlns:a16="http://schemas.microsoft.com/office/drawing/2014/main" id="{7F736D89-1BB0-269B-10AA-75AC53E92237}"/>
              </a:ext>
            </a:extLst>
          </p:cNvPr>
          <p:cNvSpPr txBox="1">
            <a:spLocks/>
          </p:cNvSpPr>
          <p:nvPr/>
        </p:nvSpPr>
        <p:spPr>
          <a:xfrm>
            <a:off x="1560000" y="1862321"/>
            <a:ext cx="9071999" cy="28361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cs-CZ" sz="3200" b="1" dirty="0"/>
              <a:t>Traumatické stavy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3200" b="1" dirty="0"/>
              <a:t>v homeopatické </a:t>
            </a:r>
            <a:r>
              <a:rPr lang="cs-CZ" sz="3200" b="1" dirty="0" smtClean="0"/>
              <a:t>praxi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3200" b="1" dirty="0" smtClean="0"/>
              <a:t>farmaceutického asistenta</a:t>
            </a:r>
            <a:endParaRPr lang="cs-CZ" sz="3200" b="1" dirty="0"/>
          </a:p>
        </p:txBody>
      </p:sp>
      <p:sp>
        <p:nvSpPr>
          <p:cNvPr id="3" name="TextovéPole 2">
            <a:extLst>
              <a:ext uri="{FF2B5EF4-FFF2-40B4-BE49-F238E27FC236}">
                <a16:creationId xmlns="" xmlns:a16="http://schemas.microsoft.com/office/drawing/2014/main" id="{BF26C50C-BC6D-2B1E-953E-080D121E6C01}"/>
              </a:ext>
            </a:extLst>
          </p:cNvPr>
          <p:cNvSpPr txBox="1"/>
          <p:nvPr/>
        </p:nvSpPr>
        <p:spPr>
          <a:xfrm>
            <a:off x="5981304" y="5410572"/>
            <a:ext cx="586501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cs-CZ" sz="3200" dirty="0"/>
              <a:t>Bendová </a:t>
            </a:r>
            <a:r>
              <a:rPr lang="cs-CZ" sz="3200" dirty="0" smtClean="0"/>
              <a:t>Klára</a:t>
            </a:r>
          </a:p>
          <a:p>
            <a:pPr algn="r"/>
            <a:r>
              <a:rPr lang="cs-CZ" sz="3200" dirty="0" err="1" smtClean="0"/>
              <a:t>Mikešková</a:t>
            </a:r>
            <a:r>
              <a:rPr lang="cs-CZ" sz="3200" dirty="0" smtClean="0"/>
              <a:t> Monika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3248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471917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="" xmlns:a16="http://schemas.microsoft.com/office/drawing/2014/main" id="{57BFEE50-57CF-4587-13A9-14C398C796F7}"/>
              </a:ext>
            </a:extLst>
          </p:cNvPr>
          <p:cNvSpPr txBox="1"/>
          <p:nvPr/>
        </p:nvSpPr>
        <p:spPr>
          <a:xfrm>
            <a:off x="318400" y="1496266"/>
            <a:ext cx="11563220" cy="51552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cs-CZ" sz="2400" dirty="0"/>
              <a:t>Jizva je vazivový výsledek procesu hojení rány. V lékárně se nejčastěji setkáme s pacienty, kteří řeší možnosti léčby u dvou forem jizev.</a:t>
            </a:r>
          </a:p>
          <a:p>
            <a:pPr lvl="0">
              <a:spcAft>
                <a:spcPts val="600"/>
              </a:spcAft>
            </a:pPr>
            <a:endParaRPr lang="cs-CZ" sz="1000" b="1" dirty="0"/>
          </a:p>
          <a:p>
            <a:pPr lvl="0">
              <a:spcAft>
                <a:spcPts val="600"/>
              </a:spcAft>
              <a:buSzPts val="1741"/>
            </a:pPr>
            <a:r>
              <a:rPr lang="cs-CZ" sz="2400" b="1" dirty="0"/>
              <a:t>Hypertrofická jizva:</a:t>
            </a:r>
            <a:r>
              <a:rPr lang="cs-CZ" sz="2400" dirty="0"/>
              <a:t> zbytnělá jizva charakteristická vyšší tuhostí a výškou oproti okolní kůži.</a:t>
            </a:r>
          </a:p>
          <a:p>
            <a:pPr lvl="0">
              <a:spcAft>
                <a:spcPts val="600"/>
              </a:spcAft>
              <a:buSzPts val="1741"/>
            </a:pPr>
            <a:r>
              <a:rPr lang="cs-CZ" sz="2400" b="1" dirty="0"/>
              <a:t>Keloidní jizva</a:t>
            </a:r>
            <a:r>
              <a:rPr lang="cs-CZ" sz="2400" dirty="0"/>
              <a:t>: zbytnělá tuhá jizva nepravidelného tvaru. Vzniká u predisponovaných jedinců.</a:t>
            </a:r>
          </a:p>
          <a:p>
            <a:pPr lvl="0">
              <a:spcAft>
                <a:spcPts val="600"/>
              </a:spcAft>
            </a:pPr>
            <a:endParaRPr lang="cs-CZ" sz="1000" b="1" dirty="0"/>
          </a:p>
          <a:p>
            <a:pPr lvl="0">
              <a:spcAft>
                <a:spcPts val="600"/>
              </a:spcAft>
            </a:pPr>
            <a:r>
              <a:rPr lang="cs-CZ" sz="2400" b="1" dirty="0"/>
              <a:t>Homeopatická podpora léčby</a:t>
            </a:r>
            <a:r>
              <a:rPr lang="cs-CZ" sz="2400" dirty="0"/>
              <a:t>:</a:t>
            </a:r>
          </a:p>
          <a:p>
            <a:pPr lvl="0">
              <a:spcAft>
                <a:spcPts val="600"/>
              </a:spcAft>
              <a:buSzPts val="1741"/>
            </a:pPr>
            <a:r>
              <a:rPr lang="cs-CZ" sz="2400" b="1" dirty="0"/>
              <a:t>Graphites 15 C –</a:t>
            </a:r>
            <a:r>
              <a:rPr lang="cs-CZ" sz="2400" dirty="0"/>
              <a:t> preventivně nebo u časných stadií keloidů, cca 6 měsíců od vzniku. Dávkování: 2x denně 5 granulí.</a:t>
            </a:r>
          </a:p>
          <a:p>
            <a:pPr lvl="0">
              <a:spcAft>
                <a:spcPts val="600"/>
              </a:spcAft>
            </a:pPr>
            <a:r>
              <a:rPr lang="cs-CZ" sz="2400" b="1" dirty="0"/>
              <a:t>Calcarea fluorica 9 C –</a:t>
            </a:r>
            <a:r>
              <a:rPr lang="cs-CZ" sz="2400" dirty="0"/>
              <a:t> rozvolnění vaziva, vliv na pojivovou tkáň. Dávkování: 2x denně 5 gr.</a:t>
            </a:r>
          </a:p>
          <a:p>
            <a:pPr lvl="0">
              <a:spcAft>
                <a:spcPts val="600"/>
              </a:spcAft>
              <a:buSzPts val="1741"/>
            </a:pPr>
            <a:r>
              <a:rPr lang="cs-CZ" sz="2400" b="1" dirty="0"/>
              <a:t>Causticum 15 C –</a:t>
            </a:r>
            <a:r>
              <a:rPr lang="cs-CZ" sz="2400" dirty="0"/>
              <a:t> bolestivé keloidní či hypertrofické jizvy, sklon k hnisání. Dávkování: 2x denně 5 granulí.</a:t>
            </a:r>
          </a:p>
          <a:p>
            <a:pPr lvl="0">
              <a:spcAft>
                <a:spcPts val="600"/>
              </a:spcAft>
              <a:buSzPts val="1741"/>
            </a:pPr>
            <a:r>
              <a:rPr lang="cs-CZ" sz="2400" b="1" dirty="0"/>
              <a:t>Silicea 15 C –</a:t>
            </a:r>
            <a:r>
              <a:rPr lang="cs-CZ" sz="2400" dirty="0"/>
              <a:t> jizva citlivá na dotek, velká bolestivost jizvy. Dávkování: 2x denně 5 granulí.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="" xmlns:a16="http://schemas.microsoft.com/office/drawing/2014/main" id="{62BC3135-C32C-52B7-70F0-84F39A02D37A}"/>
              </a:ext>
            </a:extLst>
          </p:cNvPr>
          <p:cNvSpPr txBox="1">
            <a:spLocks/>
          </p:cNvSpPr>
          <p:nvPr/>
        </p:nvSpPr>
        <p:spPr>
          <a:xfrm>
            <a:off x="1560179" y="547997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Jizva</a:t>
            </a:r>
          </a:p>
        </p:txBody>
      </p:sp>
    </p:spTree>
    <p:extLst>
      <p:ext uri="{BB962C8B-B14F-4D97-AF65-F5344CB8AC3E}">
        <p14:creationId xmlns:p14="http://schemas.microsoft.com/office/powerpoint/2010/main" val="335228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591185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3" name="Zástupný symbol obrázku 2">
            <a:extLst>
              <a:ext uri="{FF2B5EF4-FFF2-40B4-BE49-F238E27FC236}">
                <a16:creationId xmlns="" xmlns:a16="http://schemas.microsoft.com/office/drawing/2014/main" id="{238A38FC-4412-B810-5A28-D01C0D03266D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972749" y="1649408"/>
            <a:ext cx="4179960" cy="4895999"/>
          </a:xfrm>
          <a:prstGeom prst="rect">
            <a:avLst/>
          </a:prstGeom>
        </p:spPr>
      </p:pic>
      <p:pic>
        <p:nvPicPr>
          <p:cNvPr id="4" name="Zástupný symbol obrázku 3">
            <a:extLst>
              <a:ext uri="{FF2B5EF4-FFF2-40B4-BE49-F238E27FC236}">
                <a16:creationId xmlns="" xmlns:a16="http://schemas.microsoft.com/office/drawing/2014/main" id="{2559443C-7931-3994-DA47-9068FB9873D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608372" y="1649408"/>
            <a:ext cx="4610879" cy="4895999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="" xmlns:a16="http://schemas.microsoft.com/office/drawing/2014/main" id="{0E02E56C-826F-A597-7985-8D45C4D49F2A}"/>
              </a:ext>
            </a:extLst>
          </p:cNvPr>
          <p:cNvSpPr txBox="1">
            <a:spLocks/>
          </p:cNvSpPr>
          <p:nvPr/>
        </p:nvSpPr>
        <p:spPr>
          <a:xfrm>
            <a:off x="1560179" y="667265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Keloidní a hypertrofická jizva</a:t>
            </a:r>
          </a:p>
        </p:txBody>
      </p:sp>
    </p:spTree>
    <p:extLst>
      <p:ext uri="{BB962C8B-B14F-4D97-AF65-F5344CB8AC3E}">
        <p14:creationId xmlns:p14="http://schemas.microsoft.com/office/powerpoint/2010/main" val="124063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787943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2" name="Zástupný symbol pro text 2">
            <a:extLst>
              <a:ext uri="{FF2B5EF4-FFF2-40B4-BE49-F238E27FC236}">
                <a16:creationId xmlns="" xmlns:a16="http://schemas.microsoft.com/office/drawing/2014/main" id="{F48E9869-638F-E95D-E02D-16B913F8290A}"/>
              </a:ext>
            </a:extLst>
          </p:cNvPr>
          <p:cNvSpPr txBox="1">
            <a:spLocks/>
          </p:cNvSpPr>
          <p:nvPr/>
        </p:nvSpPr>
        <p:spPr>
          <a:xfrm>
            <a:off x="432008" y="2141338"/>
            <a:ext cx="11299617" cy="344709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400" dirty="0"/>
              <a:t>K poranění v této oblasti dochází nejčastěji sportovní aktivitou, fyzickým přetížením, ochablostí vaziva, častým opakovaným zraněním.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cs-CZ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SzPts val="1741"/>
              <a:buNone/>
            </a:pPr>
            <a:r>
              <a:rPr lang="cs-CZ" sz="2400" dirty="0"/>
              <a:t>Šlachy – velmi pevný vazivový pruh fixující sval ke kosti (poranění natržením až utržením).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SzPts val="1741"/>
              <a:buNone/>
            </a:pPr>
            <a:r>
              <a:rPr lang="cs-CZ" sz="2400" dirty="0"/>
              <a:t>Vazy – spojují navzájem dvě kosti. Nejčastějším spojením je oblast kloubů. Pomáhají jeho stabilizaci.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400" dirty="0"/>
              <a:t>Úpony – koncová část svalu, který je pomocí šlachy připevněn ke kosti.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="" xmlns:a16="http://schemas.microsoft.com/office/drawing/2014/main" id="{2B712FAA-D004-4EB1-12EA-7C7B5F3529B4}"/>
              </a:ext>
            </a:extLst>
          </p:cNvPr>
          <p:cNvSpPr txBox="1">
            <a:spLocks/>
          </p:cNvSpPr>
          <p:nvPr/>
        </p:nvSpPr>
        <p:spPr>
          <a:xfrm>
            <a:off x="1560179" y="864023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Trauma v oblasti šlach, vazů a úponů</a:t>
            </a:r>
          </a:p>
        </p:txBody>
      </p:sp>
    </p:spTree>
    <p:extLst>
      <p:ext uri="{BB962C8B-B14F-4D97-AF65-F5344CB8AC3E}">
        <p14:creationId xmlns:p14="http://schemas.microsoft.com/office/powerpoint/2010/main" val="251363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445413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Zástupný symbol pro text 2">
            <a:extLst>
              <a:ext uri="{FF2B5EF4-FFF2-40B4-BE49-F238E27FC236}">
                <a16:creationId xmlns="" xmlns:a16="http://schemas.microsoft.com/office/drawing/2014/main" id="{5FFC52C8-4E72-9AE7-698A-9F7217B0A48D}"/>
              </a:ext>
            </a:extLst>
          </p:cNvPr>
          <p:cNvSpPr txBox="1">
            <a:spLocks/>
          </p:cNvSpPr>
          <p:nvPr/>
        </p:nvSpPr>
        <p:spPr>
          <a:xfrm>
            <a:off x="85434" y="946828"/>
            <a:ext cx="12021132" cy="53490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1" dirty="0"/>
              <a:t>Distorze:</a:t>
            </a:r>
            <a:r>
              <a:rPr lang="cs-CZ" sz="2400" dirty="0"/>
              <a:t> (podvrtnutí) poranění vazivové struktury okolí kloubu. Nejčastěji se setkáváme s distorzí kotníku v důsledku špatného došlapu v nerovném terénu způsobené nekvalitní obuví, ochablostí vaziva, dřívějšími zraněními a únavou.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1" dirty="0"/>
              <a:t>Symptomy:</a:t>
            </a:r>
            <a:r>
              <a:rPr lang="cs-CZ" sz="2400" dirty="0"/>
              <a:t> otok, bolestivost, hematom, zvýšená teplota v místě poranění.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1" dirty="0"/>
              <a:t>Léčba:</a:t>
            </a:r>
            <a:r>
              <a:rPr lang="cs-CZ" sz="2400" dirty="0"/>
              <a:t> klidový režim, fixace bandáží, ortézou, topické přípravky na snížení otoku a bolesti.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741"/>
              <a:buNone/>
            </a:pPr>
            <a:r>
              <a:rPr lang="cs-CZ" sz="2400" b="1" dirty="0"/>
              <a:t>Homeopatická podpora léčby: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741"/>
            </a:pPr>
            <a:r>
              <a:rPr lang="cs-CZ" sz="2400" b="1" dirty="0"/>
              <a:t>Arnica montana 15 C – </a:t>
            </a:r>
            <a:r>
              <a:rPr lang="cs-CZ" sz="2400" dirty="0"/>
              <a:t>základní lék traumatu, hematomu, bolestivosti.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741"/>
            </a:pPr>
            <a:r>
              <a:rPr lang="cs-CZ" sz="2400" b="1" dirty="0"/>
              <a:t>Ruta graveolens 9 C – </a:t>
            </a:r>
            <a:r>
              <a:rPr lang="cs-CZ" sz="2400" dirty="0"/>
              <a:t>specifický vztah k šlachám, vazům, aponeurózám v oblasti kotníku a zápěstí.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741"/>
            </a:pPr>
            <a:r>
              <a:rPr lang="cs-CZ" sz="2400" b="1" dirty="0"/>
              <a:t>Apis mellifica 15 C – </a:t>
            </a:r>
            <a:r>
              <a:rPr lang="cs-CZ" sz="2400" dirty="0"/>
              <a:t>otok zlepšený studeným obkladem.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741"/>
            </a:pPr>
            <a:r>
              <a:rPr lang="cs-CZ" sz="2400" b="1" dirty="0"/>
              <a:t>Bryonia 9 C –</a:t>
            </a:r>
            <a:r>
              <a:rPr lang="cs-CZ" sz="2400" dirty="0"/>
              <a:t> veliká bolestivost, potřeba zafixovat a znehybnět poraněné místo, zhoršení pohybem.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741"/>
              <a:buNone/>
            </a:pPr>
            <a:endParaRPr lang="cs-CZ" sz="1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/>
              <a:t>Na začátku rehabilitace a rozhýbání – </a:t>
            </a:r>
            <a:r>
              <a:rPr lang="cs-CZ" sz="2400" b="1" dirty="0"/>
              <a:t>Rhus toxicodendron 15 C – </a:t>
            </a:r>
            <a:r>
              <a:rPr lang="cs-CZ" sz="2400" dirty="0"/>
              <a:t>rehabilitace, ztuhlost zlepšená pomalým rozhýbáním a teplem. Dávkování: ideálně do pitného režimu – 10 granulí do 500 ml vody od vybraných léků a popíjet.</a:t>
            </a:r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9F995C6-284F-F71C-00C0-8DE33003B6C2}"/>
              </a:ext>
            </a:extLst>
          </p:cNvPr>
          <p:cNvSpPr txBox="1">
            <a:spLocks/>
          </p:cNvSpPr>
          <p:nvPr/>
        </p:nvSpPr>
        <p:spPr>
          <a:xfrm>
            <a:off x="1560179" y="180531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Hojení vazivového aparátu</a:t>
            </a:r>
          </a:p>
        </p:txBody>
      </p:sp>
    </p:spTree>
    <p:extLst>
      <p:ext uri="{BB962C8B-B14F-4D97-AF65-F5344CB8AC3E}">
        <p14:creationId xmlns:p14="http://schemas.microsoft.com/office/powerpoint/2010/main" val="249429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591185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3" name="Zástupný symbol obrázku 2">
            <a:extLst>
              <a:ext uri="{FF2B5EF4-FFF2-40B4-BE49-F238E27FC236}">
                <a16:creationId xmlns="" xmlns:a16="http://schemas.microsoft.com/office/drawing/2014/main" id="{0E3BA120-EB29-71E9-1404-0E5F67F5912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74873" y="1683184"/>
            <a:ext cx="4823641" cy="3816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Zástupný symbol obrázku 3">
            <a:extLst>
              <a:ext uri="{FF2B5EF4-FFF2-40B4-BE49-F238E27FC236}">
                <a16:creationId xmlns="" xmlns:a16="http://schemas.microsoft.com/office/drawing/2014/main" id="{A31F9D47-3B5D-E923-015B-6585ECA8624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076714" y="2293749"/>
            <a:ext cx="4723438" cy="4360839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="" xmlns:a16="http://schemas.microsoft.com/office/drawing/2014/main" id="{D823A891-49A4-B1E1-D114-59B58D091DFB}"/>
              </a:ext>
            </a:extLst>
          </p:cNvPr>
          <p:cNvSpPr txBox="1">
            <a:spLocks/>
          </p:cNvSpPr>
          <p:nvPr/>
        </p:nvSpPr>
        <p:spPr>
          <a:xfrm>
            <a:off x="1560179" y="667265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Distorze</a:t>
            </a:r>
          </a:p>
        </p:txBody>
      </p:sp>
    </p:spTree>
    <p:extLst>
      <p:ext uri="{BB962C8B-B14F-4D97-AF65-F5344CB8AC3E}">
        <p14:creationId xmlns:p14="http://schemas.microsoft.com/office/powerpoint/2010/main" val="202442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445413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7" name="Zástupný symbol pro text 3">
            <a:extLst>
              <a:ext uri="{FF2B5EF4-FFF2-40B4-BE49-F238E27FC236}">
                <a16:creationId xmlns="" xmlns:a16="http://schemas.microsoft.com/office/drawing/2014/main" id="{BC12615E-241F-FF2A-0A85-93A75BE31531}"/>
              </a:ext>
            </a:extLst>
          </p:cNvPr>
          <p:cNvSpPr txBox="1">
            <a:spLocks/>
          </p:cNvSpPr>
          <p:nvPr/>
        </p:nvSpPr>
        <p:spPr>
          <a:xfrm>
            <a:off x="340582" y="3674225"/>
            <a:ext cx="11749375" cy="42076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/>
              <a:t>Homeopatická podpora léčby: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741"/>
              <a:buNone/>
            </a:pPr>
            <a:r>
              <a:rPr lang="cs-CZ" sz="2400" b="1" dirty="0"/>
              <a:t>Arnica montana 15 C – </a:t>
            </a:r>
            <a:r>
              <a:rPr lang="cs-CZ" sz="2400" dirty="0"/>
              <a:t>základní lék traumatu, hematomu, bolestivosti.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741"/>
              <a:buNone/>
            </a:pPr>
            <a:r>
              <a:rPr lang="cs-CZ" sz="2400" b="1" dirty="0"/>
              <a:t>Bryonia alba 9 C – </a:t>
            </a:r>
            <a:r>
              <a:rPr lang="cs-CZ" sz="2400" dirty="0"/>
              <a:t>veliká bolestivost, zlepšená znehybněním poraněné oblasti, zhoršení sebemenším pohybem.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741"/>
              <a:buNone/>
            </a:pPr>
            <a:r>
              <a:rPr lang="cs-CZ" sz="2400" b="1" dirty="0"/>
              <a:t>Apis mellifica 15 C, 30 C – </a:t>
            </a:r>
            <a:r>
              <a:rPr lang="cs-CZ" sz="2400" dirty="0"/>
              <a:t>otok zlepšený studeným obkladem.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741"/>
              <a:buNone/>
            </a:pPr>
            <a:r>
              <a:rPr lang="cs-CZ" sz="2400" b="1" dirty="0"/>
              <a:t>Ruta graveolens 9 C –</a:t>
            </a:r>
            <a:r>
              <a:rPr lang="cs-CZ" sz="2400" dirty="0"/>
              <a:t> trauma kostního úponu, vazů a periostu.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741"/>
              <a:buNone/>
            </a:pPr>
            <a:r>
              <a:rPr lang="cs-CZ" sz="2400" dirty="0"/>
              <a:t>Dávkování: od každého výše zmíněného léku 10 gr. do 500 ml vody a popíjet v průběhu dne.</a:t>
            </a:r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92612BD-C13A-B816-8364-9278B6358510}"/>
              </a:ext>
            </a:extLst>
          </p:cNvPr>
          <p:cNvSpPr txBox="1">
            <a:spLocks/>
          </p:cNvSpPr>
          <p:nvPr/>
        </p:nvSpPr>
        <p:spPr>
          <a:xfrm>
            <a:off x="1560179" y="355243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Poranění menisku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150E6F5D-D735-DEE8-676B-AFAAAE9446E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9054120" y="58663"/>
            <a:ext cx="3155402" cy="237600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F19B320D-81A5-5988-CE52-C7C64E16DA7E}"/>
              </a:ext>
            </a:extLst>
          </p:cNvPr>
          <p:cNvSpPr txBox="1"/>
          <p:nvPr/>
        </p:nvSpPr>
        <p:spPr>
          <a:xfrm>
            <a:off x="357206" y="1151176"/>
            <a:ext cx="9917323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Meniskus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je vazivová chrupavka uvnitř kolenního kloubu zajišťující rovnoměrné rozložení váhy při zátěži kolen, tlumí nárazy a otřesy.        Poškození menisku bývá nejčastěji špatným rotačním pohybem kloubu              a natržením menisku.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Příznaky: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otok, bolestivost, snížená pohyblivost kloubu.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Léčba: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znehybnění kolenního kloubu, chladivé obklady, artroskopická operace.</a:t>
            </a:r>
          </a:p>
        </p:txBody>
      </p:sp>
    </p:spTree>
    <p:extLst>
      <p:ext uri="{BB962C8B-B14F-4D97-AF65-F5344CB8AC3E}">
        <p14:creationId xmlns:p14="http://schemas.microsoft.com/office/powerpoint/2010/main" val="371387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445413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Zástupný symbol pro text 3">
            <a:extLst>
              <a:ext uri="{FF2B5EF4-FFF2-40B4-BE49-F238E27FC236}">
                <a16:creationId xmlns="" xmlns:a16="http://schemas.microsoft.com/office/drawing/2014/main" id="{7DA52466-B041-A50C-0B92-6E102DE51468}"/>
              </a:ext>
            </a:extLst>
          </p:cNvPr>
          <p:cNvSpPr txBox="1">
            <a:spLocks/>
          </p:cNvSpPr>
          <p:nvPr/>
        </p:nvSpPr>
        <p:spPr>
          <a:xfrm>
            <a:off x="219068" y="3853587"/>
            <a:ext cx="12050520" cy="40223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1" dirty="0"/>
              <a:t>Homeopatická podpora léčby: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741"/>
              <a:buNone/>
            </a:pPr>
            <a:r>
              <a:rPr lang="cs-CZ" sz="2400" b="1" dirty="0"/>
              <a:t>Arnica montana 15 C – </a:t>
            </a:r>
            <a:r>
              <a:rPr lang="cs-CZ" sz="2400" dirty="0"/>
              <a:t>základní lék traumatu, hematomu, bolestivosti.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741"/>
              <a:buNone/>
            </a:pPr>
            <a:r>
              <a:rPr lang="cs-CZ" sz="2400" b="1" dirty="0"/>
              <a:t>Apis mellifica 15 C, 30 C – </a:t>
            </a:r>
            <a:r>
              <a:rPr lang="cs-CZ" sz="2400" dirty="0"/>
              <a:t>otok zlepšený studeným obkladem.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741"/>
              <a:buNone/>
            </a:pPr>
            <a:r>
              <a:rPr lang="cs-CZ" sz="2400" b="1" dirty="0"/>
              <a:t>Bryonia alba 9 C – </a:t>
            </a:r>
            <a:r>
              <a:rPr lang="cs-CZ" sz="2400" dirty="0"/>
              <a:t>veliká bolestivost, zlepšená znehybněním poraněné oblasti, zhoršení sebemenším pohybem.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741"/>
              <a:buNone/>
            </a:pPr>
            <a:r>
              <a:rPr lang="cs-CZ" sz="2400" b="1" dirty="0"/>
              <a:t>Ruta graveolens 9 C –</a:t>
            </a:r>
            <a:r>
              <a:rPr lang="cs-CZ" sz="2400" dirty="0"/>
              <a:t> trauma kostního úponu, vazů a periostu.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741"/>
              <a:buNone/>
            </a:pPr>
            <a:r>
              <a:rPr lang="cs-CZ" sz="2400" b="1" dirty="0"/>
              <a:t>Symphytum 9 C – </a:t>
            </a:r>
            <a:r>
              <a:rPr lang="cs-CZ" sz="2400" dirty="0"/>
              <a:t>bolesti periostu a kosti způsobené traumatem, úponové bolesti.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/>
              <a:t>Dávkování:</a:t>
            </a:r>
            <a:r>
              <a:rPr lang="cs-CZ" sz="2400" b="1" dirty="0"/>
              <a:t> </a:t>
            </a:r>
            <a:r>
              <a:rPr lang="cs-CZ" sz="2400" dirty="0"/>
              <a:t>od každého výše zmíněného léku 10 granulí do 500ml vody a popíjet v průběhu dne.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200" dirty="0"/>
          </a:p>
        </p:txBody>
      </p:sp>
      <p:sp>
        <p:nvSpPr>
          <p:cNvPr id="6" name="Nadpis 1">
            <a:extLst>
              <a:ext uri="{FF2B5EF4-FFF2-40B4-BE49-F238E27FC236}">
                <a16:creationId xmlns="" xmlns:a16="http://schemas.microsoft.com/office/drawing/2014/main" id="{283BE1C0-F896-824D-DAFF-C97E3BE6C098}"/>
              </a:ext>
            </a:extLst>
          </p:cNvPr>
          <p:cNvSpPr txBox="1">
            <a:spLocks/>
          </p:cNvSpPr>
          <p:nvPr/>
        </p:nvSpPr>
        <p:spPr>
          <a:xfrm>
            <a:off x="1560179" y="172364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Poranění kolenních křížových vazů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86DA660C-D4EC-65B7-0918-17CF479E9DF6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290412" y="116060"/>
            <a:ext cx="1855573" cy="368819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19F2F4A8-274A-CE31-4972-C5C5093D06BB}"/>
              </a:ext>
            </a:extLst>
          </p:cNvPr>
          <p:cNvSpPr txBox="1"/>
          <p:nvPr/>
        </p:nvSpPr>
        <p:spPr>
          <a:xfrm>
            <a:off x="219068" y="879771"/>
            <a:ext cx="1031300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Křížové vazy (přední a zadní):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jsou pevné vazy ve střední části kolenního kloubu   a zajišťují  předozadní stabilitu kolenního kloubu.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Poranění: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nejčastěji při špatné rotaci kolene, distorze nejčastěji při sportovních aktivitách, které jsou náročnější na zátěž kolen (lyžování, volejbal, tenis, fotbal).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Příznaky poškození křížových vazů: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otok, veliká bolestivost, výpotek v kloubu, pocit nestability kolene a jeho slabost.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Léčba: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chladivý obklad, znehybnění, punkce v případě výpotku, operace, plastika vazů.</a:t>
            </a:r>
          </a:p>
        </p:txBody>
      </p:sp>
    </p:spTree>
    <p:extLst>
      <p:ext uri="{BB962C8B-B14F-4D97-AF65-F5344CB8AC3E}">
        <p14:creationId xmlns:p14="http://schemas.microsoft.com/office/powerpoint/2010/main" val="277008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="" xmlns:a16="http://schemas.microsoft.com/office/drawing/2014/main" id="{5C39D845-29DE-8E39-EE95-613D4EB98AF5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0005492" y="3412587"/>
            <a:ext cx="2186508" cy="341812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445413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7D914D2A-F647-36CB-6BB4-E700F49B1CC4}"/>
              </a:ext>
            </a:extLst>
          </p:cNvPr>
          <p:cNvSpPr txBox="1">
            <a:spLocks/>
          </p:cNvSpPr>
          <p:nvPr/>
        </p:nvSpPr>
        <p:spPr>
          <a:xfrm>
            <a:off x="168521" y="1009997"/>
            <a:ext cx="11854958" cy="61916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cs-CZ" sz="2400" dirty="0"/>
              <a:t>Karpální tunel je úzká štěrbina v oblasti zápěstí. Tímto vazivovým tunelem prochází nervy, cévy a šlachy z předloktí do ruky.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cs-CZ" sz="2400" b="1" dirty="0"/>
              <a:t>Syndrom karpálního tunelu SKT</a:t>
            </a:r>
            <a:r>
              <a:rPr lang="cs-CZ" sz="2400" dirty="0"/>
              <a:t> vzniká útlakem a nedokrevností nervu v zápěstní úžině. V ten moment dochází kvůli útlaku k nedokrvení drobných cév, které vyživují nerv. Dochází ke snížení vedení vzruchu do ruky a snižuje se citlivost prstů. SKT vzniká nejčastěji při monotónní nepřirozené práci, kdy dochází k zesílení šlach uvnitř vazivové spony, při úrazu.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cs-CZ" sz="2400" b="1" dirty="0"/>
              <a:t>Příznaky SKT:</a:t>
            </a:r>
            <a:r>
              <a:rPr lang="cs-CZ" sz="2400" dirty="0"/>
              <a:t> brnění, bolestivost, necitlivost, otok. Potíže bývají více klidové.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cs-CZ" sz="2400" b="1" dirty="0"/>
              <a:t>Léčba: </a:t>
            </a:r>
            <a:r>
              <a:rPr lang="cs-CZ" sz="2400" dirty="0"/>
              <a:t>ortéza zápěstí, rehabilitace, rázová vlna, režimová opatření, operace.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cs-CZ" sz="1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1" dirty="0"/>
              <a:t>Homeopatická podpora léčby: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ts val="1741"/>
              <a:buNone/>
            </a:pPr>
            <a:r>
              <a:rPr lang="cs-CZ" sz="2400" b="1" dirty="0"/>
              <a:t>Ruta graveolens 9 C – </a:t>
            </a:r>
            <a:r>
              <a:rPr lang="cs-CZ" sz="2400" dirty="0"/>
              <a:t>specifický vztah k šlachám, vazům  v oblasti zápěstí.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ts val="1741"/>
              <a:buNone/>
            </a:pPr>
            <a:r>
              <a:rPr lang="cs-CZ" sz="2400" b="1" dirty="0"/>
              <a:t>Apis mellifica 30 C – </a:t>
            </a:r>
            <a:r>
              <a:rPr lang="cs-CZ" sz="2400" dirty="0"/>
              <a:t>základní lék otoku, zlepšený chladným obkladem.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ts val="1741"/>
              <a:buNone/>
            </a:pPr>
            <a:r>
              <a:rPr lang="cs-CZ" sz="2400" b="1" dirty="0"/>
              <a:t>Bryonia 9 C – </a:t>
            </a:r>
            <a:r>
              <a:rPr lang="cs-CZ" sz="2400" dirty="0"/>
              <a:t>bolest zhoršená pohybem, otok, zlepšení fixací a klidem.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ts val="1741"/>
              <a:buNone/>
            </a:pPr>
            <a:r>
              <a:rPr lang="cs-CZ" sz="2400" b="1" dirty="0"/>
              <a:t>Hypericum perforatum 15 C – </a:t>
            </a:r>
            <a:r>
              <a:rPr lang="cs-CZ" sz="2400" dirty="0"/>
              <a:t>zmírňuje nervové bolesti, pocit brnění.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cs-CZ" sz="2400" dirty="0"/>
              <a:t>Dávkování: 10 granulí vybraného léku do 500 ml vody a po doušcích popíjet.</a:t>
            </a:r>
          </a:p>
        </p:txBody>
      </p:sp>
      <p:sp>
        <p:nvSpPr>
          <p:cNvPr id="6" name="Nadpis 1">
            <a:extLst>
              <a:ext uri="{FF2B5EF4-FFF2-40B4-BE49-F238E27FC236}">
                <a16:creationId xmlns="" xmlns:a16="http://schemas.microsoft.com/office/drawing/2014/main" id="{C7AE6FA3-F65A-79E0-C9DD-A0BBB5FFF8F1}"/>
              </a:ext>
            </a:extLst>
          </p:cNvPr>
          <p:cNvSpPr txBox="1">
            <a:spLocks/>
          </p:cNvSpPr>
          <p:nvPr/>
        </p:nvSpPr>
        <p:spPr>
          <a:xfrm>
            <a:off x="1560179" y="222238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Syndrom karpálního tunelu</a:t>
            </a:r>
          </a:p>
        </p:txBody>
      </p:sp>
    </p:spTree>
    <p:extLst>
      <p:ext uri="{BB962C8B-B14F-4D97-AF65-F5344CB8AC3E}">
        <p14:creationId xmlns:p14="http://schemas.microsoft.com/office/powerpoint/2010/main" val="65210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458665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AEED5EFD-C67C-B8C2-0FA2-713C2497CBE2}"/>
              </a:ext>
            </a:extLst>
          </p:cNvPr>
          <p:cNvSpPr txBox="1">
            <a:spLocks/>
          </p:cNvSpPr>
          <p:nvPr/>
        </p:nvSpPr>
        <p:spPr>
          <a:xfrm>
            <a:off x="230187" y="1505219"/>
            <a:ext cx="11731625" cy="498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/>
              <a:t>Do lékárny přichází žena středního věku s prosbou, zda máme něco na bolest ,,karpálů“. Pracuje jako kuchařka a od neustálého míchání a zvedání těžkých věcí ji v noci neustále bolí ruce a brní prsty. Již vyzkoušela nějaké masti, ale moc ji nepomohly.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/>
              <a:t>Doporučení: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Apis mellifica 30 C –</a:t>
            </a:r>
            <a:r>
              <a:rPr lang="cs-CZ" sz="2400" dirty="0"/>
              <a:t> snížení otoku, povolení útlaku cév ve sponě. Dávkování 3x denně 5 gr.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Ruta graveolens 9 C –</a:t>
            </a:r>
            <a:r>
              <a:rPr lang="cs-CZ" sz="2400" dirty="0"/>
              <a:t> volba léku díky vazbě k regeneraci a povolení šlach a vazů v oblasti zápěstí. Dávkování 2 – 3x denně 5 granulí.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Hypericum perforatum 15 C – </a:t>
            </a:r>
            <a:r>
              <a:rPr lang="cs-CZ" sz="2400" dirty="0"/>
              <a:t>zmírnění bolesti nervů a brnění. Dávkování 3x denně 5 gr.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/>
              <a:t>Doplňující doporučení na lékařské vyšetření, noční ortézu na zklidnění. Topický přípravek na zmírnění otoku jako doplňková léčba.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/>
              <a:t>Paní přišla za 14 dní s velikou radostí, bolest a brnění naprosto ustalo.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="" xmlns:a16="http://schemas.microsoft.com/office/drawing/2014/main" id="{4ED33AC2-8EC4-8D39-918D-275A466F7407}"/>
              </a:ext>
            </a:extLst>
          </p:cNvPr>
          <p:cNvSpPr txBox="1">
            <a:spLocks/>
          </p:cNvSpPr>
          <p:nvPr/>
        </p:nvSpPr>
        <p:spPr>
          <a:xfrm>
            <a:off x="1560179" y="534745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Kazuistika</a:t>
            </a:r>
          </a:p>
        </p:txBody>
      </p:sp>
    </p:spTree>
    <p:extLst>
      <p:ext uri="{BB962C8B-B14F-4D97-AF65-F5344CB8AC3E}">
        <p14:creationId xmlns:p14="http://schemas.microsoft.com/office/powerpoint/2010/main" val="353781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458665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41A75645-E324-B91B-135F-D12A3E409958}"/>
              </a:ext>
            </a:extLst>
          </p:cNvPr>
          <p:cNvSpPr txBox="1">
            <a:spLocks/>
          </p:cNvSpPr>
          <p:nvPr/>
        </p:nvSpPr>
        <p:spPr>
          <a:xfrm>
            <a:off x="114629" y="832019"/>
            <a:ext cx="12077371" cy="6335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400" dirty="0"/>
              <a:t>Poranění v oblasti svalů se týkají nejčastěji jeho natažení, natržení až utržení při sportovních výkonech.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1" dirty="0"/>
              <a:t>Homeopatická podpora léčby: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741"/>
              <a:buNone/>
            </a:pPr>
            <a:r>
              <a:rPr lang="cs-CZ" sz="2400" b="1" dirty="0"/>
              <a:t>Arnica montana 9 C –</a:t>
            </a:r>
            <a:r>
              <a:rPr lang="cs-CZ" sz="2400" dirty="0"/>
              <a:t> zlepšuje svalovou práci, mírní vznik hematomů a mikrotraumat, urychluje regeneraci svalů po námaze. Dávkování: 2x denně 5 granulí ideálně před a po svalové námaze.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400" dirty="0"/>
              <a:t>U zranění svaloviny převážně v oblasti abdominálních, pánevních svalů a prsu volíme do kombinace s lékem Arnica montana lék </a:t>
            </a:r>
            <a:r>
              <a:rPr lang="cs-CZ" sz="2400" b="1" dirty="0"/>
              <a:t>Bellis perennis 15 C –</a:t>
            </a:r>
            <a:r>
              <a:rPr lang="cs-CZ" sz="2400" dirty="0"/>
              <a:t> pocit zhmoždění, úrazu, prevence bolesti při mamografickém vyšetření. Dávkování: 2-3x denně 5 granulí.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400" b="1" dirty="0"/>
              <a:t>Myalgie:</a:t>
            </a:r>
            <a:r>
              <a:rPr lang="cs-CZ" sz="2400" dirty="0"/>
              <a:t> svalová bolest může být způsobená přehnanou aktivitou, infekční nemocí, svalovou dystrofií. Nejčastěji se myalgie objevuje v oblasti šíje, páteře, beder, dolních končetin.</a:t>
            </a:r>
            <a:endParaRPr lang="cs-CZ" sz="2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1741"/>
              <a:buNone/>
            </a:pPr>
            <a:r>
              <a:rPr lang="cs-CZ" sz="2400" b="1" dirty="0"/>
              <a:t>Homeopatická podpora léčby: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741"/>
            </a:pPr>
            <a:r>
              <a:rPr lang="cs-CZ" sz="2400" b="1" dirty="0"/>
              <a:t>Arnica montana 9 C – </a:t>
            </a:r>
            <a:r>
              <a:rPr lang="cs-CZ" sz="2400" dirty="0"/>
              <a:t>zhmoždění svalů po fyzické námaze, pocit příliš tvrdé postele.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741"/>
            </a:pPr>
            <a:r>
              <a:rPr lang="cs-CZ" sz="2400" b="1" dirty="0"/>
              <a:t>Bryonia 9 C – </a:t>
            </a:r>
            <a:r>
              <a:rPr lang="cs-CZ" sz="2400" dirty="0"/>
              <a:t>ztuhlost a bolestivost zlepšená naprostou nehybností či stažením dané oblasti.</a:t>
            </a:r>
          </a:p>
          <a:p>
            <a:pPr>
              <a:lnSpc>
                <a:spcPct val="100000"/>
              </a:lnSpc>
              <a:spcBef>
                <a:spcPts val="0"/>
              </a:spcBef>
              <a:buSzPts val="1741"/>
            </a:pPr>
            <a:r>
              <a:rPr lang="cs-CZ" sz="2400" b="1" dirty="0"/>
              <a:t>Rhus toxicodendron 15 C –</a:t>
            </a:r>
            <a:r>
              <a:rPr lang="cs-CZ" sz="2400" dirty="0"/>
              <a:t> bolest v bederní oblasti, zlepšená pomalým rozhýbáním.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/>
              <a:t>Dávkování:</a:t>
            </a:r>
            <a:r>
              <a:rPr lang="cs-CZ" sz="2400" b="1" dirty="0"/>
              <a:t> </a:t>
            </a:r>
            <a:r>
              <a:rPr lang="cs-CZ" sz="2400" dirty="0"/>
              <a:t>3x denně 5 granulí do vymizení obtíží.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="" xmlns:a16="http://schemas.microsoft.com/office/drawing/2014/main" id="{EEAF30C2-3BEC-A6C0-171E-CD170522DAE3}"/>
              </a:ext>
            </a:extLst>
          </p:cNvPr>
          <p:cNvSpPr txBox="1">
            <a:spLocks/>
          </p:cNvSpPr>
          <p:nvPr/>
        </p:nvSpPr>
        <p:spPr>
          <a:xfrm>
            <a:off x="1560179" y="135737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Trauma svalů a myalgie</a:t>
            </a:r>
          </a:p>
        </p:txBody>
      </p:sp>
    </p:spTree>
    <p:extLst>
      <p:ext uri="{BB962C8B-B14F-4D97-AF65-F5344CB8AC3E}">
        <p14:creationId xmlns:p14="http://schemas.microsoft.com/office/powerpoint/2010/main" val="411805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="" xmlns:a16="http://schemas.microsoft.com/office/drawing/2014/main" id="{C9976AD6-64CA-7D2B-2F2E-96946278B613}"/>
              </a:ext>
            </a:extLst>
          </p:cNvPr>
          <p:cNvSpPr txBox="1">
            <a:spLocks/>
          </p:cNvSpPr>
          <p:nvPr/>
        </p:nvSpPr>
        <p:spPr>
          <a:xfrm>
            <a:off x="648158" y="639120"/>
            <a:ext cx="10895679" cy="14157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cs-CZ" sz="4000" b="1" dirty="0">
                <a:latin typeface="+mn-lt"/>
              </a:rPr>
              <a:t>Co je trauma?</a:t>
            </a:r>
          </a:p>
          <a:p>
            <a:pPr algn="ctr">
              <a:spcAft>
                <a:spcPts val="600"/>
              </a:spcAft>
            </a:pPr>
            <a:r>
              <a:rPr lang="cs-CZ" sz="1000" b="1" dirty="0">
                <a:latin typeface="+mn-lt"/>
              </a:rPr>
              <a:t/>
            </a:r>
            <a:br>
              <a:rPr lang="cs-CZ" sz="1000" b="1" dirty="0">
                <a:latin typeface="+mn-lt"/>
              </a:rPr>
            </a:br>
            <a:r>
              <a:rPr lang="cs-CZ" sz="4000" b="1" dirty="0">
                <a:latin typeface="+mn-lt"/>
              </a:rPr>
              <a:t>A na jaké úrovni lidského organismu se vyskytuje?</a:t>
            </a:r>
          </a:p>
        </p:txBody>
      </p:sp>
      <p:sp>
        <p:nvSpPr>
          <p:cNvPr id="6" name="Zástupný symbol pro text 2">
            <a:extLst>
              <a:ext uri="{FF2B5EF4-FFF2-40B4-BE49-F238E27FC236}">
                <a16:creationId xmlns="" xmlns:a16="http://schemas.microsoft.com/office/drawing/2014/main" id="{CF257357-0BB5-13C1-4CE4-E8A3B752034E}"/>
              </a:ext>
            </a:extLst>
          </p:cNvPr>
          <p:cNvSpPr txBox="1">
            <a:spLocks/>
          </p:cNvSpPr>
          <p:nvPr/>
        </p:nvSpPr>
        <p:spPr>
          <a:xfrm>
            <a:off x="2769224" y="2795195"/>
            <a:ext cx="6653549" cy="35763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Homeopaticky lze řešit trauma na úrovni </a:t>
            </a:r>
          </a:p>
          <a:p>
            <a:pPr marL="227094" indent="-227094">
              <a:buSzPct val="45000"/>
              <a:buFont typeface="StarSymbol"/>
              <a:buChar char="●"/>
            </a:pPr>
            <a:r>
              <a:rPr lang="cs-CZ" dirty="0"/>
              <a:t>kůže</a:t>
            </a:r>
          </a:p>
          <a:p>
            <a:pPr marL="227094" indent="-227094">
              <a:buSzPct val="45000"/>
              <a:buFont typeface="StarSymbol"/>
              <a:buChar char="●"/>
            </a:pPr>
            <a:r>
              <a:rPr lang="cs-CZ" dirty="0"/>
              <a:t>úponů, šlach, vazů</a:t>
            </a:r>
          </a:p>
          <a:p>
            <a:pPr marL="227094" indent="-227094">
              <a:buSzPct val="45000"/>
              <a:buFont typeface="StarSymbol"/>
              <a:buChar char="●"/>
            </a:pPr>
            <a:r>
              <a:rPr lang="cs-CZ" dirty="0"/>
              <a:t>svalů</a:t>
            </a:r>
          </a:p>
          <a:p>
            <a:pPr marL="227094" indent="-227094">
              <a:buSzPct val="45000"/>
              <a:buFont typeface="StarSymbol"/>
              <a:buChar char="●"/>
            </a:pPr>
            <a:r>
              <a:rPr lang="cs-CZ" dirty="0"/>
              <a:t>nervů</a:t>
            </a:r>
          </a:p>
          <a:p>
            <a:pPr marL="227094" indent="-227094">
              <a:buSzPct val="45000"/>
              <a:buFont typeface="StarSymbol"/>
              <a:buChar char="●"/>
            </a:pPr>
            <a:r>
              <a:rPr lang="cs-CZ" dirty="0"/>
              <a:t>kostí</a:t>
            </a:r>
          </a:p>
          <a:p>
            <a:pPr>
              <a:buSzPct val="45000"/>
              <a:buFont typeface="StarSymbol"/>
              <a:buChar char="●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94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2">
            <a:extLst>
              <a:ext uri="{FF2B5EF4-FFF2-40B4-BE49-F238E27FC236}">
                <a16:creationId xmlns="" xmlns:a16="http://schemas.microsoft.com/office/drawing/2014/main" id="{B4115801-0FFD-7675-265F-D619A0A7A129}"/>
              </a:ext>
            </a:extLst>
          </p:cNvPr>
          <p:cNvSpPr txBox="1">
            <a:spLocks/>
          </p:cNvSpPr>
          <p:nvPr/>
        </p:nvSpPr>
        <p:spPr>
          <a:xfrm>
            <a:off x="119694" y="1318472"/>
            <a:ext cx="12032550" cy="57906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/>
              <a:t>K poranění nervů dochází v důsledku traumat – např. roztržením, pohmožděním či rozdrcením končetin, stržením nehtů, při extrakci zubů, pozosterové bolesti, bolesti bohatě inervovaných částí těla (konečky prstů, uši, nos, ústa). Bolesti se projevují nesnesitelným pícháním v dané oblasti, brněním a vystřelujícími bolestmi.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/>
              <a:t>Homeopatická podpora léčby: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741"/>
              <a:buNone/>
            </a:pPr>
            <a:r>
              <a:rPr lang="cs-CZ" sz="2400" b="1" dirty="0"/>
              <a:t>Hypericum perforatum 15 C –</a:t>
            </a:r>
            <a:r>
              <a:rPr lang="cs-CZ" sz="2400" dirty="0"/>
              <a:t> selektivní účinek na bolest nervových zakončení s nesnesitelnou bolestí, často po zubním ošetření, poranění v bohatě inervovaných oblastech, konečky prstů ruky, poranění v oblasti hlavy. Dávkování: 3 – 4x denně 5 granulí.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741"/>
              <a:buNone/>
            </a:pPr>
            <a:r>
              <a:rPr lang="cs-CZ" sz="2400" b="1" dirty="0"/>
              <a:t>Mezereum 15 C – </a:t>
            </a:r>
            <a:r>
              <a:rPr lang="cs-CZ" sz="2400" dirty="0"/>
              <a:t>pozosterové bolesti při faciální nebo oční lokalizaci- pálivá bolest s prudkým svěděním. Dávkování:</a:t>
            </a:r>
            <a:r>
              <a:rPr lang="cs-CZ" sz="2400" b="1" dirty="0"/>
              <a:t> </a:t>
            </a:r>
            <a:r>
              <a:rPr lang="cs-CZ" sz="2400" dirty="0"/>
              <a:t>3x denně 5 granulí.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741"/>
              <a:buNone/>
            </a:pPr>
            <a:r>
              <a:rPr lang="cs-CZ" sz="2400" b="1" dirty="0"/>
              <a:t>Natrum sulfuricum 15 C –</a:t>
            </a:r>
            <a:r>
              <a:rPr lang="cs-CZ" sz="2400" dirty="0"/>
              <a:t> podáváme při úrazu hlavy, otřesu mozku – postkomoční syndrom. Dávkování: 2x denně 5 granulí.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741"/>
              <a:buNone/>
            </a:pPr>
            <a:r>
              <a:rPr lang="cs-CZ" sz="2400" dirty="0"/>
              <a:t>Při poranění je vhodné vždy doplnit lékem </a:t>
            </a:r>
            <a:r>
              <a:rPr lang="cs-CZ" sz="2400" b="1" dirty="0"/>
              <a:t>Arnica montana 15 C.</a:t>
            </a:r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9E0E5F-375C-C4E8-C8B0-7E1BDFA90B17}"/>
              </a:ext>
            </a:extLst>
          </p:cNvPr>
          <p:cNvSpPr txBox="1">
            <a:spLocks/>
          </p:cNvSpPr>
          <p:nvPr/>
        </p:nvSpPr>
        <p:spPr>
          <a:xfrm>
            <a:off x="1560179" y="534745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Poranění periferních nervů</a:t>
            </a:r>
          </a:p>
        </p:txBody>
      </p:sp>
    </p:spTree>
    <p:extLst>
      <p:ext uri="{BB962C8B-B14F-4D97-AF65-F5344CB8AC3E}">
        <p14:creationId xmlns:p14="http://schemas.microsoft.com/office/powerpoint/2010/main" val="322135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674310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76B085D0-19AB-D648-D31D-54D1A729DAB1}"/>
              </a:ext>
            </a:extLst>
          </p:cNvPr>
          <p:cNvSpPr txBox="1">
            <a:spLocks/>
          </p:cNvSpPr>
          <p:nvPr/>
        </p:nvSpPr>
        <p:spPr>
          <a:xfrm>
            <a:off x="303027" y="1768083"/>
            <a:ext cx="11547865" cy="455509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400" dirty="0"/>
              <a:t>Nejčastějším typem zranění je fraktura, kdy dochází k přerušení souvislosti kosti.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400" b="1" dirty="0"/>
              <a:t>Léčba: </a:t>
            </a:r>
            <a:r>
              <a:rPr lang="cs-CZ" sz="2400" dirty="0"/>
              <a:t>základem je rentgenové vyšetření, klid oblasti zlomené kosti s následnou imobilizací, která umožní srůst úlomků svalkem. V případě komplikované zlomeniny je nutná operace postižené kosti. Po srůstu následuje rehabilitace.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cs-CZ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/>
              <a:t>Typy zlomenin: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741"/>
              <a:buNone/>
            </a:pPr>
            <a:r>
              <a:rPr lang="cs-CZ" sz="2400" dirty="0"/>
              <a:t>Otevřená fraktura – narušení celistvosti povrchu kůže, hrozí infekce a zánět.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741"/>
              <a:buNone/>
            </a:pPr>
            <a:r>
              <a:rPr lang="cs-CZ" sz="2400" dirty="0"/>
              <a:t>Uzavřená fraktura – není narušena celistvost kůže.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741"/>
              <a:buNone/>
            </a:pPr>
            <a:r>
              <a:rPr lang="cs-CZ" sz="2400" dirty="0"/>
              <a:t>Tříštivá fraktura – mnohočetná s drobnými úlomky kosti.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741"/>
              <a:buNone/>
            </a:pPr>
            <a:r>
              <a:rPr lang="cs-CZ" sz="2400" dirty="0"/>
              <a:t>Dislokovaná fraktura – posunutí kosti mimo svou osu.</a:t>
            </a:r>
          </a:p>
        </p:txBody>
      </p:sp>
      <p:sp>
        <p:nvSpPr>
          <p:cNvPr id="6" name="Nadpis 1">
            <a:extLst>
              <a:ext uri="{FF2B5EF4-FFF2-40B4-BE49-F238E27FC236}">
                <a16:creationId xmlns="" xmlns:a16="http://schemas.microsoft.com/office/drawing/2014/main" id="{E53A1942-7416-C737-9351-8BBF1D40679C}"/>
              </a:ext>
            </a:extLst>
          </p:cNvPr>
          <p:cNvSpPr txBox="1">
            <a:spLocks/>
          </p:cNvSpPr>
          <p:nvPr/>
        </p:nvSpPr>
        <p:spPr>
          <a:xfrm>
            <a:off x="1560179" y="617870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Trauma v oblasti kostí</a:t>
            </a:r>
          </a:p>
        </p:txBody>
      </p:sp>
    </p:spTree>
    <p:extLst>
      <p:ext uri="{BB962C8B-B14F-4D97-AF65-F5344CB8AC3E}">
        <p14:creationId xmlns:p14="http://schemas.microsoft.com/office/powerpoint/2010/main" val="343004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6412F9A6-EAA7-C22D-207E-BE25BBA94399}"/>
              </a:ext>
            </a:extLst>
          </p:cNvPr>
          <p:cNvSpPr txBox="1"/>
          <p:nvPr/>
        </p:nvSpPr>
        <p:spPr>
          <a:xfrm>
            <a:off x="211106" y="1094619"/>
            <a:ext cx="11769786" cy="44758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3" tIns="44996" rIns="90003" bIns="44996" anchor="t" anchorCtr="0" compatLnSpc="0">
            <a:noAutofit/>
          </a:bodyPr>
          <a:lstStyle/>
          <a:p>
            <a:pPr defTabSz="914727" hangingPunct="0">
              <a:spcAft>
                <a:spcPts val="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dirty="0">
                <a:solidFill>
                  <a:srgbClr val="000000"/>
                </a:solidFill>
                <a:ea typeface="Microsoft YaHei" pitchFamily="2"/>
                <a:cs typeface="Lucida Sans" pitchFamily="2"/>
              </a:rPr>
              <a:t>Homeopatická podpora léčby:</a:t>
            </a:r>
          </a:p>
          <a:p>
            <a:pPr marL="342900" indent="-342900" defTabSz="914727" hangingPunct="0">
              <a:spcAft>
                <a:spcPts val="60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dirty="0">
                <a:solidFill>
                  <a:srgbClr val="000000"/>
                </a:solidFill>
                <a:ea typeface="Microsoft YaHei" pitchFamily="2"/>
                <a:cs typeface="Lucida Sans" pitchFamily="2"/>
              </a:rPr>
              <a:t>Arnica montana 15 C</a:t>
            </a:r>
            <a:r>
              <a:rPr lang="cs-CZ" sz="2400" dirty="0">
                <a:solidFill>
                  <a:srgbClr val="000000"/>
                </a:solidFill>
                <a:ea typeface="Microsoft YaHei" pitchFamily="2"/>
                <a:cs typeface="Lucida Sans" pitchFamily="2"/>
              </a:rPr>
              <a:t> – akutní lék bolesti, zhmoždění a poranění okolní tkáně, hematom. Dávkování: 3 – 4x denně 5 granulí.</a:t>
            </a:r>
          </a:p>
          <a:p>
            <a:pPr marL="342900" indent="-342900" defTabSz="914727" hangingPunct="0">
              <a:spcAft>
                <a:spcPts val="60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dirty="0">
                <a:solidFill>
                  <a:srgbClr val="000000"/>
                </a:solidFill>
                <a:ea typeface="Microsoft YaHei" pitchFamily="2"/>
                <a:cs typeface="Lucida Sans" pitchFamily="2"/>
              </a:rPr>
              <a:t>Phosphorus 9 C – </a:t>
            </a:r>
            <a:r>
              <a:rPr lang="cs-CZ" sz="2400" dirty="0">
                <a:solidFill>
                  <a:srgbClr val="000000"/>
                </a:solidFill>
                <a:ea typeface="Microsoft YaHei" pitchFamily="2"/>
                <a:cs typeface="Lucida Sans" pitchFamily="2"/>
              </a:rPr>
              <a:t>při komplikovanějších zlomeninách, otevřených, kde je masivnější krvácení. Dávkování:</a:t>
            </a:r>
            <a:r>
              <a:rPr lang="cs-CZ" sz="2400" b="1" dirty="0">
                <a:solidFill>
                  <a:srgbClr val="000000"/>
                </a:solidFill>
                <a:ea typeface="Microsoft YaHei" pitchFamily="2"/>
                <a:cs typeface="Lucida Sans" pitchFamily="2"/>
              </a:rPr>
              <a:t> </a:t>
            </a:r>
            <a:r>
              <a:rPr lang="cs-CZ" sz="2400" dirty="0">
                <a:solidFill>
                  <a:srgbClr val="000000"/>
                </a:solidFill>
                <a:ea typeface="Microsoft YaHei" pitchFamily="2"/>
                <a:cs typeface="Lucida Sans" pitchFamily="2"/>
              </a:rPr>
              <a:t>3x denně 5 granulí.</a:t>
            </a:r>
          </a:p>
          <a:p>
            <a:pPr marL="342900" indent="-342900" defTabSz="914727" hangingPunct="0">
              <a:spcAft>
                <a:spcPts val="60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dirty="0">
                <a:solidFill>
                  <a:srgbClr val="000000"/>
                </a:solidFill>
                <a:ea typeface="Microsoft YaHei" pitchFamily="2"/>
                <a:cs typeface="Lucida Sans" pitchFamily="2"/>
              </a:rPr>
              <a:t>Symphytum 9 C –</a:t>
            </a:r>
            <a:r>
              <a:rPr lang="cs-CZ" sz="2400" dirty="0">
                <a:solidFill>
                  <a:srgbClr val="000000"/>
                </a:solidFill>
                <a:ea typeface="Microsoft YaHei" pitchFamily="2"/>
                <a:cs typeface="Lucida Sans" pitchFamily="2"/>
              </a:rPr>
              <a:t> hojení kosti a periostu, při naštípnuté kosti urychluje tvorbu svalku, zmírňuje bolestivost. Dávkování: 3x denně 5 granulí.</a:t>
            </a:r>
          </a:p>
          <a:p>
            <a:pPr marL="342900" indent="-342900" defTabSz="914727" hangingPunct="0">
              <a:spcAft>
                <a:spcPts val="60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1" dirty="0">
                <a:solidFill>
                  <a:srgbClr val="000000"/>
                </a:solidFill>
                <a:ea typeface="Microsoft YaHei" pitchFamily="2"/>
                <a:cs typeface="Lucida Sans" pitchFamily="2"/>
              </a:rPr>
              <a:t>Calcarea phosphorica 9 C –</a:t>
            </a:r>
            <a:r>
              <a:rPr lang="cs-CZ" sz="2400" dirty="0">
                <a:solidFill>
                  <a:srgbClr val="000000"/>
                </a:solidFill>
                <a:ea typeface="Microsoft YaHei" pitchFamily="2"/>
                <a:cs typeface="Lucida Sans" pitchFamily="2"/>
              </a:rPr>
              <a:t> zlepšuje zabudování minerálů do kostní struktury.          Dávkování: 2x denně 5 granulí.</a:t>
            </a:r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501992D-9593-70AC-8CF0-4C47739A5F6D}"/>
              </a:ext>
            </a:extLst>
          </p:cNvPr>
          <p:cNvSpPr txBox="1">
            <a:spLocks/>
          </p:cNvSpPr>
          <p:nvPr/>
        </p:nvSpPr>
        <p:spPr>
          <a:xfrm>
            <a:off x="1560178" y="310836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Zlomenina kosti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2C08D98E-04F8-E8CF-8EAC-9AE8E5142517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 t="7585" r="7547" b="15223"/>
          <a:stretch>
            <a:fillRect/>
          </a:stretch>
        </p:blipFill>
        <p:spPr>
          <a:xfrm>
            <a:off x="2355779" y="4927164"/>
            <a:ext cx="7480441" cy="191843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43574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491435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693DC16F-C961-56DD-7B45-327DEBC28833}"/>
              </a:ext>
            </a:extLst>
          </p:cNvPr>
          <p:cNvSpPr txBox="1">
            <a:spLocks/>
          </p:cNvSpPr>
          <p:nvPr/>
        </p:nvSpPr>
        <p:spPr>
          <a:xfrm>
            <a:off x="199204" y="1417504"/>
            <a:ext cx="11992796" cy="5588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/>
              <a:t>Do lékárny přichází naše stálá klientka, maminka 3 dětí, pro cílenou homeopatickou radu. Nejstarší syn Adam 13 let si při florbale zlomil ruku, kterou si přisedl. Musel být hospitalizován kvůli rovnání vřetenní a loketní kosti. Má dlahu, dostal doporučení ledovat otok + tbl. na jeho snížení. Adam má strach, zda bude moci pokračovat ve sportu. Sport miluje!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/>
              <a:t>Doporučení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Apis mellifica 15 C –</a:t>
            </a:r>
            <a:r>
              <a:rPr lang="cs-CZ" sz="2400" dirty="0"/>
              <a:t> 5x denně 5 granulí do vymizení otoku, dávky snižovat dle zlepšení otoku.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Symphytum 9 C –</a:t>
            </a:r>
            <a:r>
              <a:rPr lang="cs-CZ" sz="2400" dirty="0"/>
              <a:t> 2x denně 5 granulí dlouhodobě.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Arnica montana 15 C –</a:t>
            </a:r>
            <a:r>
              <a:rPr lang="cs-CZ" sz="2400" dirty="0"/>
              <a:t> 2x denně 5 granulí.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Calcarea phosphorica 9 C –</a:t>
            </a:r>
            <a:r>
              <a:rPr lang="cs-CZ" sz="2400" dirty="0"/>
              <a:t> 2x denně 5 granulí.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Gelsemium 15 C –</a:t>
            </a:r>
            <a:r>
              <a:rPr lang="cs-CZ" sz="2400" dirty="0"/>
              <a:t> 3x denně 5 granulí kvůli obavám o budoucnost ve sportu.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/>
              <a:t>Zhruba po týdnu přichází maminka do lékárny s tím, že se Adam uklidnil. Snížila se bolestivost a opadl otok. Adam si léčbu homeopatickými léky řídí sám dle doporučení.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="" xmlns:a16="http://schemas.microsoft.com/office/drawing/2014/main" id="{840F2B41-BB07-A987-B165-47E7CBB390D7}"/>
              </a:ext>
            </a:extLst>
          </p:cNvPr>
          <p:cNvSpPr txBox="1">
            <a:spLocks/>
          </p:cNvSpPr>
          <p:nvPr/>
        </p:nvSpPr>
        <p:spPr>
          <a:xfrm>
            <a:off x="1560179" y="434995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Kazuistika</a:t>
            </a:r>
          </a:p>
        </p:txBody>
      </p:sp>
    </p:spTree>
    <p:extLst>
      <p:ext uri="{BB962C8B-B14F-4D97-AF65-F5344CB8AC3E}">
        <p14:creationId xmlns:p14="http://schemas.microsoft.com/office/powerpoint/2010/main" val="366036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591185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Zástupný symbol pro text 2">
            <a:extLst>
              <a:ext uri="{FF2B5EF4-FFF2-40B4-BE49-F238E27FC236}">
                <a16:creationId xmlns="" xmlns:a16="http://schemas.microsoft.com/office/drawing/2014/main" id="{E158E117-536A-5083-F900-18AB685118DD}"/>
              </a:ext>
            </a:extLst>
          </p:cNvPr>
          <p:cNvSpPr txBox="1">
            <a:spLocks/>
          </p:cNvSpPr>
          <p:nvPr/>
        </p:nvSpPr>
        <p:spPr>
          <a:xfrm>
            <a:off x="125639" y="1020135"/>
            <a:ext cx="12066361" cy="59708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cs-CZ" sz="2200" dirty="0"/>
              <a:t>Deformita v oblasti patní kosti, která vzniká kalcifikací a osifikací v důsledku zánětlivých změn v úponech krátkých svalů nohy a plantární aponeurózy.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cs-CZ" sz="2200" b="1" dirty="0"/>
              <a:t>Symptomy:</a:t>
            </a:r>
            <a:r>
              <a:rPr lang="cs-CZ" sz="2200" dirty="0"/>
              <a:t> bolest při došlapu, vystřeluje do chodidla či přes Achillovu šlachu do lýtka.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cs-CZ" sz="2200" b="1" dirty="0"/>
              <a:t>Důvody vzniku patní ostruhy:</a:t>
            </a:r>
            <a:r>
              <a:rPr lang="cs-CZ" sz="2200" dirty="0"/>
              <a:t> špatná obuv, zborcení klenby či plochá noha, úraz, jednostranné zatížení paty –dlouhé stání u určitých povolání.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cs-CZ" sz="2200" b="1" dirty="0"/>
              <a:t>Doporučení:</a:t>
            </a:r>
            <a:r>
              <a:rPr lang="cs-CZ" sz="2200" dirty="0"/>
              <a:t> vhodná obuv, latexové stélky pro patní ostruhu, laser, rázová vlna, magnetoterapie a jiné.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endParaRPr lang="cs-CZ" sz="1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cs-CZ" sz="2200" b="1" dirty="0"/>
              <a:t>Homeopatická léčba patní ostruhy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ts val="1741"/>
              <a:buNone/>
            </a:pPr>
            <a:r>
              <a:rPr lang="cs-CZ" sz="2200" b="1" dirty="0"/>
              <a:t>Hekla lava 9 C, 15 C, 30 C – </a:t>
            </a:r>
            <a:r>
              <a:rPr lang="cs-CZ" sz="2200" dirty="0"/>
              <a:t>základní lék patní ostruhy na rozpouštění osteofytu. Dávkování:</a:t>
            </a:r>
            <a:r>
              <a:rPr lang="cs-CZ" sz="2200" b="1" dirty="0"/>
              <a:t> </a:t>
            </a:r>
            <a:r>
              <a:rPr lang="cs-CZ" sz="2200" dirty="0"/>
              <a:t>začínáme 9 C 2 – 3x denně 5 gr., 2 – 3 tuby, poté nasadíme 15 C 2x denně 5 gr. 1 tubu, poté 30 C 1x denně 5 gr. 1 tubu.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ts val="1741"/>
              <a:buNone/>
            </a:pPr>
            <a:r>
              <a:rPr lang="cs-CZ" sz="2200" b="1" dirty="0"/>
              <a:t>Ruta graveolens 9 C + Apis mellifica 15 C, 30 C – </a:t>
            </a:r>
            <a:r>
              <a:rPr lang="cs-CZ" sz="2200" dirty="0"/>
              <a:t>při nesnesitelné bolesti a otoku přidat k léku Hekla lava do utlumení bolesti, poté pokračovat pouze Hekla lava dle rozpisu. Dávkování:</a:t>
            </a:r>
            <a:r>
              <a:rPr lang="cs-CZ" sz="2200" b="1" dirty="0"/>
              <a:t> </a:t>
            </a:r>
            <a:r>
              <a:rPr lang="cs-CZ" sz="2200" dirty="0"/>
              <a:t>od každého léku užívat 3x denně 5 gr., nebo do pitného režimu od každého léku 10 granulí do 500 ml vody a popíjet během dne.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ts val="1741"/>
              <a:buNone/>
            </a:pPr>
            <a:r>
              <a:rPr lang="cs-CZ" sz="2200" b="1" dirty="0"/>
              <a:t>Calcarea fluorica 9 C – </a:t>
            </a:r>
            <a:r>
              <a:rPr lang="cs-CZ" sz="2200" dirty="0"/>
              <a:t>rozpouštění osteofytu, rozvolnění vaziva, ochablost podpůrných tkání.   Dávkování: 2x denně</a:t>
            </a:r>
            <a:r>
              <a:rPr lang="cs-CZ" sz="2200" b="1" dirty="0"/>
              <a:t>  </a:t>
            </a:r>
            <a:r>
              <a:rPr lang="cs-CZ" sz="2200" dirty="0"/>
              <a:t>5 granulí.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SzPts val="1741"/>
              <a:buNone/>
            </a:pPr>
            <a:r>
              <a:rPr lang="cs-CZ" sz="2200" b="1" dirty="0"/>
              <a:t>Arnica montana 15 C – </a:t>
            </a:r>
            <a:r>
              <a:rPr lang="cs-CZ" sz="2200" dirty="0"/>
              <a:t>bolestivost v důsledku kalcifikace a osifikace v okolí patní kosti. D: 3x denně 5 gr.</a:t>
            </a:r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618BE73-4DA5-7545-E920-37F317C2641B}"/>
              </a:ext>
            </a:extLst>
          </p:cNvPr>
          <p:cNvSpPr txBox="1">
            <a:spLocks/>
          </p:cNvSpPr>
          <p:nvPr/>
        </p:nvSpPr>
        <p:spPr>
          <a:xfrm>
            <a:off x="1560179" y="252116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Patní ostruha</a:t>
            </a:r>
          </a:p>
        </p:txBody>
      </p:sp>
    </p:spTree>
    <p:extLst>
      <p:ext uri="{BB962C8B-B14F-4D97-AF65-F5344CB8AC3E}">
        <p14:creationId xmlns:p14="http://schemas.microsoft.com/office/powerpoint/2010/main" val="234231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591185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458B1C92-C601-A663-4651-66399DC31B41}"/>
              </a:ext>
            </a:extLst>
          </p:cNvPr>
          <p:cNvSpPr txBox="1">
            <a:spLocks/>
          </p:cNvSpPr>
          <p:nvPr/>
        </p:nvSpPr>
        <p:spPr>
          <a:xfrm>
            <a:off x="324891" y="1637739"/>
            <a:ext cx="11542218" cy="498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/>
              <a:t>Žena, asi 50 let, žádá o radu. Během posledního roku přibrala 10 kg a opět jí začali problémy s patní ostruhou. V minulosti léčeno rázovou vlnou a homeopatií, ale už neví jakou.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/>
              <a:t>Na internetu se dočetla, že na to funguje Hekla lava a proto ji chce zkusit.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/>
              <a:t>Doporučení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Hekla lava 9 C – </a:t>
            </a:r>
            <a:r>
              <a:rPr lang="cs-CZ" sz="2400" dirty="0"/>
              <a:t>2x denně 5 granulí, vybrat 2 – 3 tuby, pokračovat ředěním 15 C a pak 30 C dle rozpisu.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Ruta graveolens 9 C –</a:t>
            </a:r>
            <a:r>
              <a:rPr lang="cs-CZ" sz="2400" dirty="0"/>
              <a:t> 2x denně 5 granulí dlouhodobě.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Calcarea fluorica 9 C –</a:t>
            </a:r>
            <a:r>
              <a:rPr lang="cs-CZ" sz="2400" dirty="0"/>
              <a:t> 2x denně 5 granulí dlouhodobě.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1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dirty="0"/>
              <a:t>Paní se zhruba po 14 dnech zastavuje v lékárně a hlásí, že u ní došlo k významnému zlepšení a v užívání homeopatie bude pokračovat dle rozpisu.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="" xmlns:a16="http://schemas.microsoft.com/office/drawing/2014/main" id="{9C7007B8-8FDF-33FD-6CFF-BCED3BEC93E5}"/>
              </a:ext>
            </a:extLst>
          </p:cNvPr>
          <p:cNvSpPr txBox="1">
            <a:spLocks/>
          </p:cNvSpPr>
          <p:nvPr/>
        </p:nvSpPr>
        <p:spPr>
          <a:xfrm>
            <a:off x="1560179" y="534745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Kazuistika</a:t>
            </a:r>
          </a:p>
        </p:txBody>
      </p:sp>
    </p:spTree>
    <p:extLst>
      <p:ext uri="{BB962C8B-B14F-4D97-AF65-F5344CB8AC3E}">
        <p14:creationId xmlns:p14="http://schemas.microsoft.com/office/powerpoint/2010/main" val="229226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591185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Zástupný symbol pro text 2">
            <a:extLst>
              <a:ext uri="{FF2B5EF4-FFF2-40B4-BE49-F238E27FC236}">
                <a16:creationId xmlns="" xmlns:a16="http://schemas.microsoft.com/office/drawing/2014/main" id="{0D996D0F-F8AD-0A3B-974F-9F09D9CCA1DD}"/>
              </a:ext>
            </a:extLst>
          </p:cNvPr>
          <p:cNvSpPr txBox="1">
            <a:spLocks/>
          </p:cNvSpPr>
          <p:nvPr/>
        </p:nvSpPr>
        <p:spPr>
          <a:xfrm>
            <a:off x="734612" y="2080090"/>
            <a:ext cx="10722776" cy="4777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200"/>
              </a:spcAft>
              <a:buSzPts val="1741"/>
            </a:pPr>
            <a:r>
              <a:rPr lang="cs-CZ" sz="2400" dirty="0"/>
              <a:t>Demarque, D.-Jouanny, J.-Poitevin, B.-Saint-Jean, Y.: Farmakologie a materia medica homeopatica. Praha, Boiron 2003.</a:t>
            </a:r>
          </a:p>
          <a:p>
            <a:pPr>
              <a:lnSpc>
                <a:spcPct val="100000"/>
              </a:lnSpc>
              <a:spcAft>
                <a:spcPts val="1200"/>
              </a:spcAft>
              <a:buSzPts val="1741"/>
            </a:pPr>
            <a:r>
              <a:rPr lang="cs-CZ" sz="2400" dirty="0"/>
              <a:t>Boericke, W.-Boericke, O.: Homeopatická materia medica s repertoriem. Praha,  Alternativa 2001.</a:t>
            </a:r>
          </a:p>
          <a:p>
            <a:pPr>
              <a:lnSpc>
                <a:spcPct val="100000"/>
              </a:lnSpc>
              <a:spcAft>
                <a:spcPts val="1200"/>
              </a:spcAft>
              <a:buSzPts val="1741"/>
            </a:pPr>
            <a:r>
              <a:rPr lang="cs-CZ" sz="2400" dirty="0"/>
              <a:t>Ludvíková, I.: Homeopatie a sport. Praha, Grada 2013.</a:t>
            </a:r>
          </a:p>
          <a:p>
            <a:pPr>
              <a:lnSpc>
                <a:spcPct val="100000"/>
              </a:lnSpc>
              <a:spcAft>
                <a:spcPts val="1200"/>
              </a:spcAft>
              <a:buSzPts val="1741"/>
            </a:pPr>
            <a:r>
              <a:rPr lang="cs-CZ" sz="2400" dirty="0"/>
              <a:t>Bartůňková, S.: Fyziologie člověka a tělesných cvičení. Praha, Karolinum 2014.</a:t>
            </a:r>
          </a:p>
          <a:p>
            <a:pPr>
              <a:lnSpc>
                <a:spcPct val="100000"/>
              </a:lnSpc>
              <a:spcAft>
                <a:spcPts val="1200"/>
              </a:spcAft>
              <a:buSzPts val="1741"/>
            </a:pPr>
            <a:r>
              <a:rPr lang="cs-CZ" sz="2400" dirty="0"/>
              <a:t>Vokurka, M.-Hugo, J. Kolektiv: Velký lékařský slovník. Praha, Maxdorf 2002.</a:t>
            </a:r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349808B-F4A0-0C2C-99B9-EB88A8396217}"/>
              </a:ext>
            </a:extLst>
          </p:cNvPr>
          <p:cNvSpPr txBox="1">
            <a:spLocks/>
          </p:cNvSpPr>
          <p:nvPr/>
        </p:nvSpPr>
        <p:spPr>
          <a:xfrm>
            <a:off x="1560179" y="865544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Použitá literatura</a:t>
            </a:r>
          </a:p>
        </p:txBody>
      </p:sp>
    </p:spTree>
    <p:extLst>
      <p:ext uri="{BB962C8B-B14F-4D97-AF65-F5344CB8AC3E}">
        <p14:creationId xmlns:p14="http://schemas.microsoft.com/office/powerpoint/2010/main" val="172729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7F36EF7C-3115-5FE6-97C5-ADB6DC0F35B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672236" y="840157"/>
            <a:ext cx="4032002" cy="489599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FA928D66-5E5E-7AAE-3A4C-71AC36009A56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478385" y="1512635"/>
            <a:ext cx="5423764" cy="4223521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34197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="" xmlns:a16="http://schemas.microsoft.com/office/drawing/2014/main" id="{8AC3526C-81F5-F255-E877-039BE317913B}"/>
              </a:ext>
            </a:extLst>
          </p:cNvPr>
          <p:cNvSpPr txBox="1">
            <a:spLocks/>
          </p:cNvSpPr>
          <p:nvPr/>
        </p:nvSpPr>
        <p:spPr>
          <a:xfrm>
            <a:off x="1560179" y="750390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Trauma v oblasti kůže</a:t>
            </a:r>
          </a:p>
        </p:txBody>
      </p:sp>
      <p:sp>
        <p:nvSpPr>
          <p:cNvPr id="6" name="Zástupný symbol pro text 2">
            <a:extLst>
              <a:ext uri="{FF2B5EF4-FFF2-40B4-BE49-F238E27FC236}">
                <a16:creationId xmlns="" xmlns:a16="http://schemas.microsoft.com/office/drawing/2014/main" id="{182D485A-8BAD-470A-9809-7EDDBE82BD2A}"/>
              </a:ext>
            </a:extLst>
          </p:cNvPr>
          <p:cNvSpPr txBox="1">
            <a:spLocks/>
          </p:cNvSpPr>
          <p:nvPr/>
        </p:nvSpPr>
        <p:spPr>
          <a:xfrm>
            <a:off x="543828" y="2060848"/>
            <a:ext cx="11475406" cy="4322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Porušení integrity kůže vlivem mechanického a fyzikálního působení.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Poranění na úrovni kůže:</a:t>
            </a:r>
          </a:p>
          <a:p>
            <a:pPr marL="269875" indent="-269875">
              <a:buSzPts val="1741"/>
            </a:pPr>
            <a:r>
              <a:rPr lang="cs-CZ" dirty="0"/>
              <a:t>popáleniny – poranění způsobená vysokou teplotou,</a:t>
            </a:r>
          </a:p>
          <a:p>
            <a:pPr marL="269875" indent="-269875">
              <a:buSzPts val="1741"/>
            </a:pPr>
            <a:r>
              <a:rPr lang="cs-CZ" dirty="0"/>
              <a:t>řezná rána – poranění způsobená tlakem a tahem ostrého předmětu,</a:t>
            </a:r>
          </a:p>
          <a:p>
            <a:pPr marL="269875" indent="-269875">
              <a:buSzPts val="1741"/>
            </a:pPr>
            <a:r>
              <a:rPr lang="cs-CZ" dirty="0"/>
              <a:t>tržná rána – rána s nepravidelnými okraji nejčastěji způsobená tupým    předmětem,</a:t>
            </a:r>
          </a:p>
          <a:p>
            <a:pPr marL="269875" indent="-269875">
              <a:buSzPts val="1741"/>
            </a:pPr>
            <a:r>
              <a:rPr lang="cs-CZ" dirty="0"/>
              <a:t>jizva – vazivový výsledek hojení (hypertrofická, keloidní, atrofická).</a:t>
            </a:r>
          </a:p>
        </p:txBody>
      </p:sp>
    </p:spTree>
    <p:extLst>
      <p:ext uri="{BB962C8B-B14F-4D97-AF65-F5344CB8AC3E}">
        <p14:creationId xmlns:p14="http://schemas.microsoft.com/office/powerpoint/2010/main" val="107851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591185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Podnadpis 4">
            <a:extLst>
              <a:ext uri="{FF2B5EF4-FFF2-40B4-BE49-F238E27FC236}">
                <a16:creationId xmlns="" xmlns:a16="http://schemas.microsoft.com/office/drawing/2014/main" id="{A9721A7C-3BB6-7FBD-B387-89DE88C05A43}"/>
              </a:ext>
            </a:extLst>
          </p:cNvPr>
          <p:cNvSpPr txBox="1">
            <a:spLocks/>
          </p:cNvSpPr>
          <p:nvPr/>
        </p:nvSpPr>
        <p:spPr>
          <a:xfrm>
            <a:off x="311136" y="4186240"/>
            <a:ext cx="11880864" cy="27256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1" dirty="0"/>
              <a:t>Výběr ředění: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400" dirty="0"/>
              <a:t>9 C – není narušena integrita kůže, dávkování: 3 – 4x denně 5 granulí.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400" dirty="0"/>
              <a:t>15 C a 30 C – porušení integrity kůže, rozsáhlejší poranění, dávkování: 3x denně 5 granulí.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/>
              <a:t>Homeopatické léky lze podávat i v pitném režimu – 10 granulí rozpustíme v 500 ml vody            a po doušcích popíjíme. Vhodné u menších dětí a seniorů, nebo při častém opakování dávky.            1 doušek = 1 dávka.</a:t>
            </a:r>
          </a:p>
        </p:txBody>
      </p:sp>
      <p:sp>
        <p:nvSpPr>
          <p:cNvPr id="8" name="Nadpis 1">
            <a:extLst>
              <a:ext uri="{FF2B5EF4-FFF2-40B4-BE49-F238E27FC236}">
                <a16:creationId xmlns="" xmlns:a16="http://schemas.microsoft.com/office/drawing/2014/main" id="{4549DEAD-DE15-E171-A4A1-8D75BD0845E9}"/>
              </a:ext>
            </a:extLst>
          </p:cNvPr>
          <p:cNvSpPr txBox="1">
            <a:spLocks/>
          </p:cNvSpPr>
          <p:nvPr/>
        </p:nvSpPr>
        <p:spPr>
          <a:xfrm>
            <a:off x="1560179" y="261996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Poranění kůže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="" xmlns:a16="http://schemas.microsoft.com/office/drawing/2014/main" id="{344EDE7D-2659-3043-090B-45C2DF268BAC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9577724" y="37845"/>
            <a:ext cx="2597566" cy="457509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FC943649-2A2D-7329-7C7A-2BBE6B5E27D2}"/>
              </a:ext>
            </a:extLst>
          </p:cNvPr>
          <p:cNvSpPr txBox="1"/>
          <p:nvPr/>
        </p:nvSpPr>
        <p:spPr>
          <a:xfrm>
            <a:off x="317699" y="1091523"/>
            <a:ext cx="9524569" cy="3200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b="1" dirty="0"/>
              <a:t>ARNICA MONTANA 9 C, 15 C, 30 C</a:t>
            </a:r>
            <a:endParaRPr lang="cs-CZ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/>
              <a:t>Lék připravený z matečné tinktury Prhy chlumní.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400" dirty="0"/>
              <a:t>Obsahuje flavonoidy, karotenoidy, mangan, fenoly, kyselinu kávovou.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400" dirty="0"/>
              <a:t>Staví krvácení, má analgetický efekt, zpevňuje cévní stěnu. Snižuje fragilitu kapilár.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400" dirty="0"/>
              <a:t>Zmírňuje tvorbu hematomu, nebo již u vzniklého urychluje jeho vstřebání.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400" dirty="0"/>
              <a:t>Zlepšuje svalovou práci a zabraňuje vzniku svalové horečky.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400" dirty="0"/>
              <a:t>Má vasodilatační účinky na věnčité cévy.</a:t>
            </a:r>
          </a:p>
        </p:txBody>
      </p:sp>
    </p:spTree>
    <p:extLst>
      <p:ext uri="{BB962C8B-B14F-4D97-AF65-F5344CB8AC3E}">
        <p14:creationId xmlns:p14="http://schemas.microsoft.com/office/powerpoint/2010/main" val="35926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591185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3EAA5B76-F303-D63F-D3BE-04E578FA2DEF}"/>
              </a:ext>
            </a:extLst>
          </p:cNvPr>
          <p:cNvSpPr txBox="1">
            <a:spLocks/>
          </p:cNvSpPr>
          <p:nvPr/>
        </p:nvSpPr>
        <p:spPr>
          <a:xfrm>
            <a:off x="216368" y="1834258"/>
            <a:ext cx="11759264" cy="4923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400" b="1" dirty="0"/>
              <a:t>Apis mellifica 15C , 30C –</a:t>
            </a:r>
            <a:r>
              <a:rPr lang="cs-CZ" sz="2400" dirty="0"/>
              <a:t> popáleniny I. stupně, růžový otok zlepšený chladným a studeným zábalem. Dávkování: z počátku každou 1 hod. 5 gr., po zlepšení potíží 4 – 5x denně 5 granulí.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SzPts val="1741"/>
              <a:buNone/>
            </a:pPr>
            <a:r>
              <a:rPr lang="cs-CZ" sz="2400" b="1" dirty="0"/>
              <a:t>Belladonna 9 C – </a:t>
            </a:r>
            <a:r>
              <a:rPr lang="cs-CZ" sz="2400" dirty="0"/>
              <a:t>I. a II. stupeň popálení, typický vzhled zánětu: calor, rubor, dolor, tumor a functio laesa (poruchy fce). Dávkování: 3 – 4x denně 5 granulí.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SzPts val="1741"/>
              <a:buNone/>
            </a:pPr>
            <a:r>
              <a:rPr lang="cs-CZ" sz="2400" b="1" dirty="0"/>
              <a:t>Rhus toxicodendron 15 C – </a:t>
            </a:r>
            <a:r>
              <a:rPr lang="cs-CZ" sz="2400" dirty="0"/>
              <a:t>tvorba drobných puchýřků vyplněna průhlednou tekutinou. Dávkování: 3x denně 5 granulí.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SzPts val="1741"/>
              <a:buNone/>
            </a:pPr>
            <a:r>
              <a:rPr lang="cs-CZ" sz="2400" b="1" dirty="0"/>
              <a:t>Cantharis 9 C, 15 C – </a:t>
            </a:r>
            <a:r>
              <a:rPr lang="cs-CZ" sz="2400" dirty="0"/>
              <a:t>rozsáhlejší puchýře s pocitem silného pálení, zhoršení dotykem. Dávkování: 3 – 4x denně 5 granulí.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SzPts val="1741"/>
              <a:buNone/>
            </a:pPr>
            <a:r>
              <a:rPr lang="cs-CZ" sz="2400" b="1" dirty="0"/>
              <a:t>Pyrogenium 9 C – </a:t>
            </a:r>
            <a:r>
              <a:rPr lang="cs-CZ" sz="2400" dirty="0"/>
              <a:t>prevence hnisání, vhodné použít do kombinace s výše zmíněnými léky. Dávkování: 2x denně 5 granulí.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="" xmlns:a16="http://schemas.microsoft.com/office/drawing/2014/main" id="{C202AE04-1DCD-BF7A-4FDA-DD788E0B63FE}"/>
              </a:ext>
            </a:extLst>
          </p:cNvPr>
          <p:cNvSpPr txBox="1">
            <a:spLocks/>
          </p:cNvSpPr>
          <p:nvPr/>
        </p:nvSpPr>
        <p:spPr>
          <a:xfrm>
            <a:off x="1560179" y="717140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Homeopatie a popáleniny</a:t>
            </a:r>
          </a:p>
        </p:txBody>
      </p:sp>
    </p:spTree>
    <p:extLst>
      <p:ext uri="{BB962C8B-B14F-4D97-AF65-F5344CB8AC3E}">
        <p14:creationId xmlns:p14="http://schemas.microsoft.com/office/powerpoint/2010/main" val="77099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2">
            <a:extLst>
              <a:ext uri="{FF2B5EF4-FFF2-40B4-BE49-F238E27FC236}">
                <a16:creationId xmlns="" xmlns:a16="http://schemas.microsoft.com/office/drawing/2014/main" id="{57509CDF-56B7-D765-5CCA-B255CB8C8F83}"/>
              </a:ext>
            </a:extLst>
          </p:cNvPr>
          <p:cNvSpPr txBox="1">
            <a:spLocks/>
          </p:cNvSpPr>
          <p:nvPr/>
        </p:nvSpPr>
        <p:spPr>
          <a:xfrm>
            <a:off x="144196" y="1761236"/>
            <a:ext cx="11903607" cy="49523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SzPts val="1741"/>
              <a:buNone/>
            </a:pPr>
            <a:r>
              <a:rPr lang="cs-CZ" sz="2400" b="1" dirty="0"/>
              <a:t>Staphysagria 15 C –  </a:t>
            </a:r>
            <a:r>
              <a:rPr lang="cs-CZ" sz="2400" dirty="0"/>
              <a:t>usnadňuje hojení čistých rovných řezů (císařský řez, řez skalpelem, nožem, nástřih hráze). Dávkování: 3x denně 5 granulí.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SzPts val="1741"/>
              <a:buNone/>
            </a:pPr>
            <a:r>
              <a:rPr lang="cs-CZ" sz="2400" b="1" dirty="0"/>
              <a:t>Calendulla officinalis 15 C – </a:t>
            </a:r>
            <a:r>
              <a:rPr lang="cs-CZ" sz="2400" dirty="0"/>
              <a:t>zranění s nepravidelnými okraji, roztržené rány, způsobené tupým předmětem. Dávkování: 3 – 4x denně 5 granulí.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SzPts val="1741"/>
              <a:buNone/>
            </a:pPr>
            <a:r>
              <a:rPr lang="cs-CZ" sz="2400" b="1" dirty="0"/>
              <a:t>Silicea 15 C –  </a:t>
            </a:r>
            <a:r>
              <a:rPr lang="cs-CZ" sz="2400" dirty="0"/>
              <a:t>špatně se hojící rány, slabá imunita, sklon k tvorbě vředů a píštělí.         Dávkování: 2x denně 5 granulí.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400" b="1" dirty="0"/>
              <a:t>Ledum palustrae 9 C </a:t>
            </a:r>
            <a:r>
              <a:rPr lang="cs-CZ" sz="2400" dirty="0"/>
              <a:t>– bodná poranění od špičatých předmětů (hřebík, trn, jehla, bodnutí hmyzem), periorbitální zranění. Dávkování: 2 – 3x denně  5 granulí.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cs-CZ" sz="1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400" b="1" dirty="0"/>
              <a:t>U většiny traumat doporučujeme kombinaci s lékem Arnica montana.</a:t>
            </a:r>
          </a:p>
        </p:txBody>
      </p:sp>
      <p:sp>
        <p:nvSpPr>
          <p:cNvPr id="7" name="Nadpis 1">
            <a:extLst>
              <a:ext uri="{FF2B5EF4-FFF2-40B4-BE49-F238E27FC236}">
                <a16:creationId xmlns="" xmlns:a16="http://schemas.microsoft.com/office/drawing/2014/main" id="{0E7D9EFA-48E9-BFF4-AB24-7BEC05798244}"/>
              </a:ext>
            </a:extLst>
          </p:cNvPr>
          <p:cNvSpPr txBox="1">
            <a:spLocks/>
          </p:cNvSpPr>
          <p:nvPr/>
        </p:nvSpPr>
        <p:spPr>
          <a:xfrm>
            <a:off x="1560179" y="717140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Řezná a tržná poranění</a:t>
            </a:r>
          </a:p>
        </p:txBody>
      </p:sp>
    </p:spTree>
    <p:extLst>
      <p:ext uri="{BB962C8B-B14F-4D97-AF65-F5344CB8AC3E}">
        <p14:creationId xmlns:p14="http://schemas.microsoft.com/office/powerpoint/2010/main" val="34236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591185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8" name="Zástupný symbol obrázku 2">
            <a:extLst>
              <a:ext uri="{FF2B5EF4-FFF2-40B4-BE49-F238E27FC236}">
                <a16:creationId xmlns="" xmlns:a16="http://schemas.microsoft.com/office/drawing/2014/main" id="{40F8F2CA-743D-3DE1-C97C-F98792103CE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7439972" y="1503358"/>
            <a:ext cx="4426921" cy="2952003"/>
          </a:xfrm>
          <a:prstGeom prst="rect">
            <a:avLst/>
          </a:prstGeom>
        </p:spPr>
      </p:pic>
      <p:pic>
        <p:nvPicPr>
          <p:cNvPr id="9" name="Zástupný symbol obrázku 3">
            <a:extLst>
              <a:ext uri="{FF2B5EF4-FFF2-40B4-BE49-F238E27FC236}">
                <a16:creationId xmlns="" xmlns:a16="http://schemas.microsoft.com/office/drawing/2014/main" id="{BCD3EE8C-8368-DB2F-8DDA-60A3B3A93C3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5107" y="1451799"/>
            <a:ext cx="4426921" cy="2945876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4D2CB72F-19F4-68D1-094F-42B1FD7D3CAA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491145" y="4259879"/>
            <a:ext cx="4895999" cy="259812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1" name="Nadpis 1">
            <a:extLst>
              <a:ext uri="{FF2B5EF4-FFF2-40B4-BE49-F238E27FC236}">
                <a16:creationId xmlns="" xmlns:a16="http://schemas.microsoft.com/office/drawing/2014/main" id="{D769DC21-E5F7-EC2E-5D73-10276907D489}"/>
              </a:ext>
            </a:extLst>
          </p:cNvPr>
          <p:cNvSpPr txBox="1">
            <a:spLocks/>
          </p:cNvSpPr>
          <p:nvPr/>
        </p:nvSpPr>
        <p:spPr>
          <a:xfrm>
            <a:off x="1560179" y="517640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Tržná a řezná rána, poranění oka</a:t>
            </a:r>
          </a:p>
        </p:txBody>
      </p:sp>
    </p:spTree>
    <p:extLst>
      <p:ext uri="{BB962C8B-B14F-4D97-AF65-F5344CB8AC3E}">
        <p14:creationId xmlns:p14="http://schemas.microsoft.com/office/powerpoint/2010/main" val="29700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="" xmlns:a16="http://schemas.microsoft.com/office/drawing/2014/main" id="{CB1CE03F-B9B6-E24C-9898-5433F87846C2}"/>
              </a:ext>
            </a:extLst>
          </p:cNvPr>
          <p:cNvSpPr txBox="1"/>
          <p:nvPr/>
        </p:nvSpPr>
        <p:spPr bwMode="auto">
          <a:xfrm>
            <a:off x="6096000" y="3591185"/>
            <a:ext cx="5635625" cy="5411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4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64" normalizeH="0" baseline="0" noProof="0" dirty="0">
              <a:ln>
                <a:noFill/>
              </a:ln>
              <a:solidFill>
                <a:srgbClr val="FFF9F5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587AAFB1-2B1B-4DC4-7C25-42B5EC46AEB2}"/>
              </a:ext>
            </a:extLst>
          </p:cNvPr>
          <p:cNvSpPr txBox="1">
            <a:spLocks/>
          </p:cNvSpPr>
          <p:nvPr/>
        </p:nvSpPr>
        <p:spPr>
          <a:xfrm>
            <a:off x="460375" y="1821525"/>
            <a:ext cx="11399239" cy="4749756"/>
          </a:xfrm>
          <a:prstGeom prst="rect">
            <a:avLst/>
          </a:prstGeom>
        </p:spPr>
        <p:txBody>
          <a:bodyPr vert="horz" lIns="91440" tIns="45720" rIns="91440" bIns="45720" rtlCol="0" anchorCtr="1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400" dirty="0"/>
              <a:t>Do lékárny přichází starší žena koupit si chladivé gelové polštářky, čeká ji po 15 letech reoperace očních víček. Má obavy o hojení, protože se jedná o opakovaný zákrok.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400" b="1" dirty="0"/>
              <a:t>Doporučení: Arnica montana 9 C</a:t>
            </a:r>
            <a:r>
              <a:rPr lang="cs-CZ" sz="2400" dirty="0"/>
              <a:t>, týden před zákrokem 2x denně 5 granulí na přípravu terénu.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400" dirty="0"/>
              <a:t>Po zákroku </a:t>
            </a:r>
            <a:r>
              <a:rPr lang="cs-CZ" sz="2400" b="1" dirty="0"/>
              <a:t>Arnica montana 15 C + Staphysagria 15 C</a:t>
            </a:r>
            <a:r>
              <a:rPr lang="cs-CZ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400" dirty="0"/>
              <a:t>Dávkování: 3x denně 5 granulí, nebo dát do 500 ml vody 10 granulí od obou léků, vybrat    2 tuby od každého.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cs-CZ" sz="2400" dirty="0"/>
              <a:t>Nakonec odchází i s lékem </a:t>
            </a:r>
            <a:r>
              <a:rPr lang="cs-CZ" sz="2400" b="1" dirty="0"/>
              <a:t>Gelsemium sempervirens</a:t>
            </a:r>
            <a:r>
              <a:rPr lang="cs-CZ" sz="2400" dirty="0"/>
              <a:t>, protože se během hovoru přiznává, že hůře spí, v práci je pod stresem a má velké obavy, jak operace dopadne.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="" xmlns:a16="http://schemas.microsoft.com/office/drawing/2014/main" id="{0B12ACF3-50F5-4591-9715-8808082CA6D3}"/>
              </a:ext>
            </a:extLst>
          </p:cNvPr>
          <p:cNvSpPr txBox="1">
            <a:spLocks/>
          </p:cNvSpPr>
          <p:nvPr/>
        </p:nvSpPr>
        <p:spPr>
          <a:xfrm>
            <a:off x="1560179" y="667265"/>
            <a:ext cx="9071642" cy="646652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latin typeface="+mn-lt"/>
              </a:rPr>
              <a:t>Kazuistika</a:t>
            </a:r>
          </a:p>
        </p:txBody>
      </p:sp>
    </p:spTree>
    <p:extLst>
      <p:ext uri="{BB962C8B-B14F-4D97-AF65-F5344CB8AC3E}">
        <p14:creationId xmlns:p14="http://schemas.microsoft.com/office/powerpoint/2010/main" val="312600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 2013–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2791</TotalTime>
  <Words>2767</Words>
  <Application>Microsoft Office PowerPoint</Application>
  <PresentationFormat>Širokoúhlá obrazovka</PresentationFormat>
  <Paragraphs>200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Microsoft YaHei</vt:lpstr>
      <vt:lpstr>Arial</vt:lpstr>
      <vt:lpstr>Calibri</vt:lpstr>
      <vt:lpstr>Calibri Light</vt:lpstr>
      <vt:lpstr>Lucida Sans</vt:lpstr>
      <vt:lpstr>StarSymbol</vt:lpstr>
      <vt:lpstr>1_Motiv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Sulphur</dc:title>
  <dc:creator>Margareta Šlemínová</dc:creator>
  <cp:lastModifiedBy>Jana Bartova</cp:lastModifiedBy>
  <cp:revision>78</cp:revision>
  <dcterms:created xsi:type="dcterms:W3CDTF">2023-03-07T17:54:53Z</dcterms:created>
  <dcterms:modified xsi:type="dcterms:W3CDTF">2023-04-24T13:11:53Z</dcterms:modified>
</cp:coreProperties>
</file>