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319" r:id="rId6"/>
    <p:sldId id="320" r:id="rId7"/>
    <p:sldId id="321" r:id="rId8"/>
    <p:sldId id="322" r:id="rId9"/>
    <p:sldId id="318" r:id="rId10"/>
    <p:sldId id="317" r:id="rId11"/>
    <p:sldId id="28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ŇÁKOVÁ Veronika (Dr.Max CZE)" initials="LV(C" lastIdx="1" clrIdx="0"/>
  <p:cmAuthor id="2" name="Uživatel systému Windows" initials="UsW" lastIdx="11" clrIdx="1"/>
  <p:cmAuthor id="3" name="Kateřina" initials="K" lastIdx="8" clrIdx="2"/>
  <p:cmAuthor id="4" name="Veronika Luňáková" initials="V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87C"/>
    <a:srgbClr val="FFFFFF"/>
    <a:srgbClr val="C3D1EC"/>
    <a:srgbClr val="3FB7A5"/>
    <a:srgbClr val="30287D"/>
    <a:srgbClr val="2C2F79"/>
    <a:srgbClr val="472865"/>
    <a:srgbClr val="A6B8DC"/>
    <a:srgbClr val="A5A5A5"/>
    <a:srgbClr val="2F1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60"/>
      </p:cViewPr>
      <p:guideLst>
        <p:guide orient="horz" pos="222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9A3AC-08AD-47B4-BC64-B2EC6EDCF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1C5485-888D-4A30-8BD1-285817FBC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C43191-24DC-4B83-876D-D4C643B6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5A7F4-08C3-4A32-9675-4193C3D1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75E0C2-1784-4A84-8159-AC4DE6DF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3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98A13-5466-4475-8E7A-97EC8E4E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A222B4-679F-4EE0-AF3E-30936FE68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69E2C-79A2-4E53-BA1A-114EC8A4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0B43BD-D101-4F53-A1C8-C3B66160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04FC11-7828-48DF-9034-097E69CA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3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81723D-3BC8-4C69-A66E-6CB6087F6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1BF4D1-65E1-4931-88F2-0A6BDD481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AD29D-41C4-4A51-B550-DF561A1A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E18AB-E5B6-4A02-8533-BBFE9464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2D4661-C9E4-4AB9-AC13-139AE01B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0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A045B-9468-4C66-833C-3D7ECEAB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B8C74-C7DF-442D-AFCC-9B0C82EA6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26C91-C6CD-4B96-9E20-BA76550B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7D93E-81CA-43D3-978C-2530467E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85E47-2013-4A04-BFE8-4F1C186D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7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2F75-65C4-4782-A9F3-BE6C4023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E1D4DC-4994-4063-8617-D9F601E5A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28D144-2B30-4624-9920-D126DDD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DB93C5-CDF7-42FF-8D7A-D46F38B7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8FF1D8-5FE8-4A31-9CFD-6B795C4E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4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0F172-9166-43C4-A6E6-EF87DB0B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0032F-F977-4F28-8044-0FD6E56DF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B895FC-0EDA-45E6-850A-157A7D88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08EAED-09B2-4387-9BF7-5D4B54AF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7819AF-D0F8-41DB-A7CF-EBFF0C5A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8CFBB7-08D6-4843-A30B-FB3B53A6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1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84614-FF4F-4037-81AD-CF853325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7DA85E-2C82-49E7-A546-38E51BE5F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171D4E-C514-414D-A1AA-98821155F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AD0547-2A31-47C3-B1A7-37BE6122D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8A7F48-B9C0-4DBF-B76B-F20AD8E30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B58F1A-A8FC-4E28-B0BD-0E850DA0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E2C891-CC2D-448F-9FE7-3BA17641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08FF1C-AEDB-4A2F-8EAA-51E02082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52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D5450-FCE9-4389-B53A-0C9571C2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EC563C-EAED-4293-8305-3BD1AA56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F12FCE-BA45-443F-963B-2B1DD91B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FED09B-309B-44E2-83DF-C21F68D6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DB97A8-7F56-4ABD-8B93-7563AED8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D6E519-EF90-42BA-A0C4-1FC72E4A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EA4646-0659-4DCA-AD95-093D6BEE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32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1DA6D-FEDF-4550-9994-F8804FAF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2AE5E-BC41-4E90-AC12-F63331FD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29EB24-1995-42D0-9F5A-620F17D03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FCF372-7CC1-4DF3-94FF-A69BCF0D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D9BB25-4FB6-4894-B341-E6C2AD88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9A14E9-C1F0-463D-A6A4-73DAC0A6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47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96BB3-9CBE-4F94-BD3D-7FE7983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D99516-457B-45FA-98CD-EEB2C1678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3EE368-DF50-4245-AC1B-CDF9FD5C0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3B628F-0550-40D5-A435-07708FC4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4BB7C0-7997-463D-B94F-5096F913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0D968C-4D3A-4981-86DE-BB21CFE1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16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E52407-430E-4998-AC98-288D03D3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63E476-9FA2-48F7-B526-30586ACA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5989A5-0227-40F4-906B-1CEA1C4EF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8E70-27DD-4422-940A-A9434E07711C}" type="datetimeFigureOut">
              <a:rPr lang="cs-CZ" smtClean="0"/>
              <a:pPr/>
              <a:t>28.04.2023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90B275-AD25-4FA9-B257-A7B09296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775997-5232-4E02-BCB5-481CD8B9A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B12F-88E1-4562-8631-369F62EB3B5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5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98FE7B-5611-4776-B372-388558BC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4902"/>
          <a:stretch/>
        </p:blipFill>
        <p:spPr>
          <a:xfrm>
            <a:off x="-15549" y="1"/>
            <a:ext cx="12223098" cy="68580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4F4F3B8-ECE0-4B1C-BF9C-59255F687F98}"/>
              </a:ext>
            </a:extLst>
          </p:cNvPr>
          <p:cNvSpPr/>
          <p:nvPr/>
        </p:nvSpPr>
        <p:spPr>
          <a:xfrm>
            <a:off x="-9331" y="-2"/>
            <a:ext cx="7781126" cy="6858000"/>
          </a:xfrm>
          <a:prstGeom prst="homePlate">
            <a:avLst/>
          </a:prstGeom>
          <a:solidFill>
            <a:srgbClr val="ABBCDE">
              <a:alpha val="76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Nadpis 2">
            <a:extLst>
              <a:ext uri="{FF2B5EF4-FFF2-40B4-BE49-F238E27FC236}">
                <a16:creationId xmlns:a16="http://schemas.microsoft.com/office/drawing/2014/main" id="{0019FC71-E711-4C8E-887A-23A88414E8D4}"/>
              </a:ext>
            </a:extLst>
          </p:cNvPr>
          <p:cNvSpPr txBox="1">
            <a:spLocks/>
          </p:cNvSpPr>
          <p:nvPr/>
        </p:nvSpPr>
        <p:spPr>
          <a:xfrm>
            <a:off x="326911" y="2078913"/>
            <a:ext cx="7364103" cy="320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ZA PŘÍNOS OBORU</a:t>
            </a:r>
          </a:p>
          <a:p>
            <a:endParaRPr lang="cs-CZ" sz="37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3700" b="1" dirty="0">
                <a:solidFill>
                  <a:srgbClr val="31287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FARMACEUTICKÝ ASISTENT</a:t>
            </a:r>
          </a:p>
          <a:p>
            <a:endParaRPr lang="cs-CZ" sz="3700" b="1" dirty="0">
              <a:solidFill>
                <a:srgbClr val="31287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D56BC7-3F72-43F0-AC26-6773A175A23B}"/>
              </a:ext>
            </a:extLst>
          </p:cNvPr>
          <p:cNvGrpSpPr/>
          <p:nvPr/>
        </p:nvGrpSpPr>
        <p:grpSpPr>
          <a:xfrm>
            <a:off x="6955809" y="-1"/>
            <a:ext cx="6482686" cy="6858001"/>
            <a:chOff x="6955809" y="-1"/>
            <a:chExt cx="6482686" cy="6858001"/>
          </a:xfrm>
          <a:scene3d>
            <a:camera prst="orthographicFront"/>
            <a:lightRig rig="threePt" dir="t"/>
          </a:scene3d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0AAE184-EAD0-4F02-ABC0-BBC736727F99}"/>
                </a:ext>
              </a:extLst>
            </p:cNvPr>
            <p:cNvSpPr/>
            <p:nvPr/>
          </p:nvSpPr>
          <p:spPr>
            <a:xfrm>
              <a:off x="6955809" y="1"/>
              <a:ext cx="6482686" cy="6857999"/>
            </a:xfrm>
            <a:prstGeom prst="chevron">
              <a:avLst/>
            </a:prstGeom>
            <a:solidFill>
              <a:srgbClr val="2F1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AB9FF-3938-4016-B5DE-BF6CF6176C39}"/>
                </a:ext>
              </a:extLst>
            </p:cNvPr>
            <p:cNvSpPr/>
            <p:nvPr/>
          </p:nvSpPr>
          <p:spPr>
            <a:xfrm rot="5400000">
              <a:off x="8388824" y="1808328"/>
              <a:ext cx="6857999" cy="3241341"/>
            </a:xfrm>
            <a:prstGeom prst="rect">
              <a:avLst/>
            </a:prstGeom>
            <a:solidFill>
              <a:srgbClr val="2F1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D5C08E1-519B-4BFC-ACAD-702AD7760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1" y="598124"/>
            <a:ext cx="2087461" cy="5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DE4F7-1F79-45C6-8F82-5D50EDCA3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1" y="598124"/>
            <a:ext cx="2087461" cy="5844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81093-5C2D-4BE3-8CFC-BA384F4225AD}"/>
              </a:ext>
            </a:extLst>
          </p:cNvPr>
          <p:cNvCxnSpPr>
            <a:cxnSpLocks/>
          </p:cNvCxnSpPr>
          <p:nvPr/>
        </p:nvCxnSpPr>
        <p:spPr>
          <a:xfrm>
            <a:off x="2492221" y="565512"/>
            <a:ext cx="0" cy="712061"/>
          </a:xfrm>
          <a:prstGeom prst="line">
            <a:avLst/>
          </a:prstGeom>
          <a:ln w="19050">
            <a:solidFill>
              <a:srgbClr val="37B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osoba, usmívající se, pózování&#10;&#10;Popis byl vytvořen automaticky">
            <a:extLst>
              <a:ext uri="{FF2B5EF4-FFF2-40B4-BE49-F238E27FC236}">
                <a16:creationId xmlns:a16="http://schemas.microsoft.com/office/drawing/2014/main" id="{CB409B06-FC38-3AB0-C67C-3A19E0DB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5" y="2902648"/>
            <a:ext cx="5266944" cy="3955352"/>
          </a:xfrm>
          <a:prstGeom prst="rect">
            <a:avLst/>
          </a:prstGeom>
        </p:spPr>
      </p:pic>
      <p:pic>
        <p:nvPicPr>
          <p:cNvPr id="9" name="Obrázek 8" descr="Obsah obrázku text, pózování, osoba, usmívající se&#10;&#10;Popis byl vytvořen automaticky">
            <a:extLst>
              <a:ext uri="{FF2B5EF4-FFF2-40B4-BE49-F238E27FC236}">
                <a16:creationId xmlns:a16="http://schemas.microsoft.com/office/drawing/2014/main" id="{79AF5262-3EFB-9091-553E-F4AA6B2DE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17" y="206121"/>
            <a:ext cx="4291584" cy="322287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403A27E-3FC0-D5D2-881C-2819E24F5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520000">
            <a:off x="10547197" y="5153501"/>
            <a:ext cx="1246044" cy="113744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C93DBF6-44CB-DFF2-A92F-7907A3203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40000">
            <a:off x="4971774" y="1486057"/>
            <a:ext cx="1283197" cy="112601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0F4F8C5-D2FE-30F3-5F39-37D833639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05394">
            <a:off x="3038128" y="5698299"/>
            <a:ext cx="1511828" cy="112315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F3CDB3E-F6B0-2F69-F705-A66263E69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8659" y="3898401"/>
            <a:ext cx="1014554" cy="885948"/>
          </a:xfrm>
          <a:prstGeom prst="rect">
            <a:avLst/>
          </a:prstGeom>
        </p:spPr>
      </p:pic>
      <p:pic>
        <p:nvPicPr>
          <p:cNvPr id="2" name="Obrázek 1" descr="Obsah obrázku osoba&#10;&#10;Popis byl vytvořen automaticky">
            <a:extLst>
              <a:ext uri="{FF2B5EF4-FFF2-40B4-BE49-F238E27FC236}">
                <a16:creationId xmlns:a16="http://schemas.microsoft.com/office/drawing/2014/main" id="{17FB8C34-2D87-D0E8-50C4-DECEE74ED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318">
            <a:off x="490361" y="1523158"/>
            <a:ext cx="3276431" cy="43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6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Obrázek 6" descr="Obsah obrázku podlaha, okno, kancelář, stůl&#10;&#10;Popis byl vytvořen automaticky">
            <a:extLst>
              <a:ext uri="{FF2B5EF4-FFF2-40B4-BE49-F238E27FC236}">
                <a16:creationId xmlns:a16="http://schemas.microsoft.com/office/drawing/2014/main" id="{00D12931-F272-3415-1202-BCCABE5C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r="-3" b="15533"/>
          <a:stretch/>
        </p:blipFill>
        <p:spPr>
          <a:xfrm>
            <a:off x="7534656" y="82296"/>
            <a:ext cx="4657344" cy="3346704"/>
          </a:xfrm>
          <a:prstGeom prst="rect">
            <a:avLst/>
          </a:prstGeom>
        </p:spPr>
      </p:pic>
      <p:pic>
        <p:nvPicPr>
          <p:cNvPr id="5" name="Obrázek 4" descr="Obsah obrázku text, pózování, skupina, osoba&#10;&#10;Popis byl vytvořen automaticky">
            <a:extLst>
              <a:ext uri="{FF2B5EF4-FFF2-40B4-BE49-F238E27FC236}">
                <a16:creationId xmlns:a16="http://schemas.microsoft.com/office/drawing/2014/main" id="{1051E25C-453E-5ED2-D49C-6C1CEDC34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9985" b="-2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pic>
        <p:nvPicPr>
          <p:cNvPr id="3" name="Obrázek 2" descr="Obsah obrázku text, oblečení, pokrývka hlavy, maska&#10;&#10;Popis byl vytvořen automaticky">
            <a:extLst>
              <a:ext uri="{FF2B5EF4-FFF2-40B4-BE49-F238E27FC236}">
                <a16:creationId xmlns:a16="http://schemas.microsoft.com/office/drawing/2014/main" id="{3D26DE45-105A-AE5E-834A-F8077DE903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r="1" b="20572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 descr="Obsah obrázku text, oblečení&#10;&#10;Popis byl vytvořen automaticky">
            <a:extLst>
              <a:ext uri="{FF2B5EF4-FFF2-40B4-BE49-F238E27FC236}">
                <a16:creationId xmlns:a16="http://schemas.microsoft.com/office/drawing/2014/main" id="{F18519C4-BDF1-3C90-A356-9189E37E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633194"/>
            <a:ext cx="6410084" cy="36056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911E4697-375E-459E-FB93-A3ACD5D88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797090"/>
            <a:ext cx="3854945" cy="21684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528444E4-CC3A-1CED-9647-36C09A26D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3996180"/>
            <a:ext cx="3854945" cy="19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9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5D2CA188-78FA-4695-A1E1-05E4EE62B407}"/>
              </a:ext>
            </a:extLst>
          </p:cNvPr>
          <p:cNvGrpSpPr/>
          <p:nvPr/>
        </p:nvGrpSpPr>
        <p:grpSpPr>
          <a:xfrm>
            <a:off x="8567235" y="1591162"/>
            <a:ext cx="3053751" cy="2883683"/>
            <a:chOff x="6034064" y="1203863"/>
            <a:chExt cx="4663428" cy="4217795"/>
          </a:xfrm>
        </p:grpSpPr>
        <p:pic>
          <p:nvPicPr>
            <p:cNvPr id="3" name="Picture 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620952E-B9BF-4ACF-89F4-41ED4C537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3644">
              <a:off x="8007384" y="1479470"/>
              <a:ext cx="2690108" cy="3805200"/>
            </a:xfrm>
            <a:prstGeom prst="rect">
              <a:avLst/>
            </a:prstGeom>
          </p:spPr>
        </p:pic>
        <p:pic>
          <p:nvPicPr>
            <p:cNvPr id="4" name="Picture 10" descr="Text&#10;&#10;Description automatically generated">
              <a:extLst>
                <a:ext uri="{FF2B5EF4-FFF2-40B4-BE49-F238E27FC236}">
                  <a16:creationId xmlns:a16="http://schemas.microsoft.com/office/drawing/2014/main" id="{FA0628DC-2DD7-44AE-8E5D-9DE72A707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233">
              <a:off x="7358935" y="1203863"/>
              <a:ext cx="2690807" cy="3806190"/>
            </a:xfrm>
            <a:prstGeom prst="rect">
              <a:avLst/>
            </a:prstGeom>
          </p:spPr>
        </p:pic>
        <p:pic>
          <p:nvPicPr>
            <p:cNvPr id="5" name="Picture 11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B2B402B7-BD3E-4139-9996-920D8208A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4388">
              <a:off x="6034064" y="1365757"/>
              <a:ext cx="2867342" cy="4055901"/>
            </a:xfrm>
            <a:prstGeom prst="rect">
              <a:avLst/>
            </a:prstGeom>
          </p:spPr>
        </p:pic>
      </p:grpSp>
      <p:pic>
        <p:nvPicPr>
          <p:cNvPr id="6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CF16077-54E1-4F95-B028-0BCCF3EE6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4" y="728472"/>
            <a:ext cx="5401056" cy="5401056"/>
          </a:xfrm>
          <a:prstGeom prst="rect">
            <a:avLst/>
          </a:pr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7B860739-C4F0-4915-9EAB-97086FC88288}"/>
              </a:ext>
            </a:extLst>
          </p:cNvPr>
          <p:cNvGrpSpPr>
            <a:grpSpLocks noChangeAspect="1"/>
          </p:cNvGrpSpPr>
          <p:nvPr/>
        </p:nvGrpSpPr>
        <p:grpSpPr>
          <a:xfrm>
            <a:off x="6186801" y="1755851"/>
            <a:ext cx="2149922" cy="4299844"/>
            <a:chOff x="3740183" y="188549"/>
            <a:chExt cx="3129938" cy="6259876"/>
          </a:xfrm>
        </p:grpSpPr>
        <p:pic>
          <p:nvPicPr>
            <p:cNvPr id="8" name="Picture 8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8A49BEB4-ACCA-41A2-8561-67A00DA4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183" y="188549"/>
              <a:ext cx="3129938" cy="6259876"/>
            </a:xfrm>
            <a:prstGeom prst="rect">
              <a:avLst/>
            </a:prstGeom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D8EE508B-FED4-4678-9B85-1D30DD0F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4378" y="1115938"/>
              <a:ext cx="2479648" cy="28207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080666-A0A1-40B3-B5A1-03195611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4627"/>
            <a:stretch/>
          </p:blipFill>
          <p:spPr>
            <a:xfrm>
              <a:off x="4075771" y="3619499"/>
              <a:ext cx="2487686" cy="1924051"/>
            </a:xfrm>
            <a:prstGeom prst="rect">
              <a:avLst/>
            </a:prstGeom>
          </p:spPr>
        </p:pic>
      </p:grpSp>
      <p:pic>
        <p:nvPicPr>
          <p:cNvPr id="12" name="Obrázek 11" descr="Obsah obrázku logo&#10;&#10;Popis byl vytvořen automaticky">
            <a:extLst>
              <a:ext uri="{FF2B5EF4-FFF2-40B4-BE49-F238E27FC236}">
                <a16:creationId xmlns:a16="http://schemas.microsoft.com/office/drawing/2014/main" id="{0BF8C01A-6BAF-41A1-2B77-CD6806E87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2" y="5874772"/>
            <a:ext cx="2173975" cy="6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0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6E804C8D-8CC2-B6EB-005F-C67549D90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54" y="1277573"/>
            <a:ext cx="2743200" cy="487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2DE4F7-1F79-45C6-8F82-5D50EDCA3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1" y="598124"/>
            <a:ext cx="2087461" cy="5844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81093-5C2D-4BE3-8CFC-BA384F4225AD}"/>
              </a:ext>
            </a:extLst>
          </p:cNvPr>
          <p:cNvCxnSpPr>
            <a:cxnSpLocks/>
          </p:cNvCxnSpPr>
          <p:nvPr/>
        </p:nvCxnSpPr>
        <p:spPr>
          <a:xfrm>
            <a:off x="2492221" y="565512"/>
            <a:ext cx="0" cy="712061"/>
          </a:xfrm>
          <a:prstGeom prst="line">
            <a:avLst/>
          </a:prstGeom>
          <a:ln w="19050">
            <a:solidFill>
              <a:srgbClr val="37B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BDDEF07-926B-42BD-A947-DF069116A58E}"/>
              </a:ext>
            </a:extLst>
          </p:cNvPr>
          <p:cNvSpPr/>
          <p:nvPr/>
        </p:nvSpPr>
        <p:spPr>
          <a:xfrm>
            <a:off x="-4492505" y="4448407"/>
            <a:ext cx="379578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roce 1991 bylo v České republice 1090 lékáren, o 27 let později 2525. Nárust počtu lékáren souvisí s vyššími nároky na jejich personální vybavenost.</a:t>
            </a:r>
          </a:p>
          <a:p>
            <a:pPr marL="342900" indent="-342900"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3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Jedním z důvodů nízkého zájmu o studium oboru může být, že obor FA je málo známý a pro středoškoláky svou obtížností neatraktivní.</a:t>
            </a:r>
          </a:p>
          <a:p>
            <a:pPr marL="342900" indent="-342900">
              <a:buBlip>
                <a:blip r:embed="rId4"/>
              </a:buBlip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3028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Komunikace se subjekty souvisejícími s lékárenskou oblastí – ČLnK, ČLS ČFS, farmaceutické fakulty, Ministerstvo zdravotnictví.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Řešit problémy na základě konkrétních dat a prognóz.</a:t>
            </a:r>
          </a:p>
        </p:txBody>
      </p:sp>
      <p:pic>
        <p:nvPicPr>
          <p:cNvPr id="10" name="Obrázek 9" descr="Obsah obrázku sníh, pes, venku, bílé&#10;&#10;Popis byl vytvořen automaticky">
            <a:extLst>
              <a:ext uri="{FF2B5EF4-FFF2-40B4-BE49-F238E27FC236}">
                <a16:creationId xmlns:a16="http://schemas.microsoft.com/office/drawing/2014/main" id="{A652CC19-CDB2-53D4-393D-DCCF2902D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2" y="1727736"/>
            <a:ext cx="5769085" cy="4326814"/>
          </a:xfrm>
          <a:prstGeom prst="rect">
            <a:avLst/>
          </a:prstGeom>
        </p:spPr>
      </p:pic>
      <p:pic>
        <p:nvPicPr>
          <p:cNvPr id="2" name="Obrázek 1" descr="Obsah obrázku text, osoba, stůl, jídlo&#10;&#10;Popis byl vytvořen automaticky">
            <a:extLst>
              <a:ext uri="{FF2B5EF4-FFF2-40B4-BE49-F238E27FC236}">
                <a16:creationId xmlns:a16="http://schemas.microsoft.com/office/drawing/2014/main" id="{9B38F418-3A85-237E-EA1D-716C6F9C8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0000">
            <a:off x="4627616" y="1819656"/>
            <a:ext cx="4291584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3D6F80F4-DDB2-4F2A-BE5F-52D9762E4251}"/>
              </a:ext>
            </a:extLst>
          </p:cNvPr>
          <p:cNvSpPr/>
          <p:nvPr/>
        </p:nvSpPr>
        <p:spPr>
          <a:xfrm>
            <a:off x="-15549" y="-2"/>
            <a:ext cx="7781126" cy="6858000"/>
          </a:xfrm>
          <a:prstGeom prst="homePlate">
            <a:avLst/>
          </a:prstGeom>
          <a:solidFill>
            <a:srgbClr val="ABBCDE">
              <a:alpha val="76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11BD2D-47C0-4456-8F63-BAB584009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1" y="598124"/>
            <a:ext cx="2087461" cy="5844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CFC862-168E-4638-8C28-176FC1C2D971}"/>
              </a:ext>
            </a:extLst>
          </p:cNvPr>
          <p:cNvSpPr txBox="1"/>
          <p:nvPr/>
        </p:nvSpPr>
        <p:spPr>
          <a:xfrm>
            <a:off x="1057275" y="2896791"/>
            <a:ext cx="1033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31287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VERONIKA LUŇÁKOVÁ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43AF44-8B20-5172-3184-3305DA6B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412" y="2187596"/>
            <a:ext cx="2160571" cy="21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98FE7B-5611-4776-B372-388558BC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4902"/>
          <a:stretch/>
        </p:blipFill>
        <p:spPr>
          <a:xfrm>
            <a:off x="-15549" y="1"/>
            <a:ext cx="12223098" cy="68580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4F4F3B8-ECE0-4B1C-BF9C-59255F687F98}"/>
              </a:ext>
            </a:extLst>
          </p:cNvPr>
          <p:cNvSpPr/>
          <p:nvPr/>
        </p:nvSpPr>
        <p:spPr>
          <a:xfrm>
            <a:off x="-15549" y="-2"/>
            <a:ext cx="7781126" cy="6858000"/>
          </a:xfrm>
          <a:prstGeom prst="homePlate">
            <a:avLst/>
          </a:prstGeom>
          <a:solidFill>
            <a:srgbClr val="ABBCDE">
              <a:alpha val="76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D56BC7-3F72-43F0-AC26-6773A175A23B}"/>
              </a:ext>
            </a:extLst>
          </p:cNvPr>
          <p:cNvGrpSpPr/>
          <p:nvPr/>
        </p:nvGrpSpPr>
        <p:grpSpPr>
          <a:xfrm>
            <a:off x="6955809" y="-1"/>
            <a:ext cx="6482686" cy="6858001"/>
            <a:chOff x="6955809" y="-1"/>
            <a:chExt cx="6482686" cy="6858001"/>
          </a:xfrm>
          <a:scene3d>
            <a:camera prst="orthographicFront"/>
            <a:lightRig rig="threePt" dir="t"/>
          </a:scene3d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0AAE184-EAD0-4F02-ABC0-BBC736727F99}"/>
                </a:ext>
              </a:extLst>
            </p:cNvPr>
            <p:cNvSpPr/>
            <p:nvPr/>
          </p:nvSpPr>
          <p:spPr>
            <a:xfrm>
              <a:off x="6955809" y="1"/>
              <a:ext cx="6482686" cy="6857999"/>
            </a:xfrm>
            <a:prstGeom prst="chevron">
              <a:avLst/>
            </a:prstGeom>
            <a:solidFill>
              <a:srgbClr val="2F1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AB9FF-3938-4016-B5DE-BF6CF6176C39}"/>
                </a:ext>
              </a:extLst>
            </p:cNvPr>
            <p:cNvSpPr/>
            <p:nvPr/>
          </p:nvSpPr>
          <p:spPr>
            <a:xfrm rot="5400000">
              <a:off x="8388824" y="1808328"/>
              <a:ext cx="6857999" cy="3241341"/>
            </a:xfrm>
            <a:prstGeom prst="rect">
              <a:avLst/>
            </a:prstGeom>
            <a:solidFill>
              <a:srgbClr val="2F1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D5C08E1-519B-4BFC-ACAD-702AD7760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1" y="2708998"/>
            <a:ext cx="5142859" cy="1440000"/>
          </a:xfrm>
          <a:prstGeom prst="rect">
            <a:avLst/>
          </a:prstGeom>
        </p:spPr>
      </p:pic>
      <p:sp>
        <p:nvSpPr>
          <p:cNvPr id="9" name="Obdélník 1">
            <a:extLst>
              <a:ext uri="{FF2B5EF4-FFF2-40B4-BE49-F238E27FC236}">
                <a16:creationId xmlns:a16="http://schemas.microsoft.com/office/drawing/2014/main" id="{BBDDC538-13B4-4865-825B-BAC305565FB7}"/>
              </a:ext>
            </a:extLst>
          </p:cNvPr>
          <p:cNvSpPr/>
          <p:nvPr/>
        </p:nvSpPr>
        <p:spPr>
          <a:xfrm>
            <a:off x="8352430" y="5426838"/>
            <a:ext cx="4163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Česká komora farmaceutických asistentů </a:t>
            </a:r>
          </a:p>
          <a:p>
            <a:r>
              <a:rPr lang="cs-CZ" dirty="0">
                <a:solidFill>
                  <a:schemeClr val="bg1"/>
                </a:solidFill>
              </a:rPr>
              <a:t>Na Folimance 2155/15, Praha 2</a:t>
            </a:r>
          </a:p>
          <a:p>
            <a:r>
              <a:rPr lang="cs-CZ" dirty="0">
                <a:solidFill>
                  <a:schemeClr val="bg1"/>
                </a:solidFill>
              </a:rPr>
              <a:t>info@ckfa.cz, www.ckfa.cz </a:t>
            </a:r>
          </a:p>
        </p:txBody>
      </p:sp>
    </p:spTree>
    <p:extLst>
      <p:ext uri="{BB962C8B-B14F-4D97-AF65-F5344CB8AC3E}">
        <p14:creationId xmlns:p14="http://schemas.microsoft.com/office/powerpoint/2010/main" val="28361662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63F45B02E5B4BB78BCE03DEEAACE4" ma:contentTypeVersion="7" ma:contentTypeDescription="Create a new document." ma:contentTypeScope="" ma:versionID="da8128eaef5916098976c30f1742093a">
  <xsd:schema xmlns:xsd="http://www.w3.org/2001/XMLSchema" xmlns:xs="http://www.w3.org/2001/XMLSchema" xmlns:p="http://schemas.microsoft.com/office/2006/metadata/properties" xmlns:ns3="e43bbca1-cdab-4831-957f-6b588af053fe" targetNamespace="http://schemas.microsoft.com/office/2006/metadata/properties" ma:root="true" ma:fieldsID="c44b1b7d572d897c1b7b64543c5ad562" ns3:_="">
    <xsd:import namespace="e43bbca1-cdab-4831-957f-6b588af053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bbca1-cdab-4831-957f-6b588af05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BA8B9-527C-495F-9B16-BDE8A053C154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e43bbca1-cdab-4831-957f-6b588af053fe"/>
  </ds:schemaRefs>
</ds:datastoreItem>
</file>

<file path=customXml/itemProps2.xml><?xml version="1.0" encoding="utf-8"?>
<ds:datastoreItem xmlns:ds="http://schemas.openxmlformats.org/officeDocument/2006/customXml" ds:itemID="{ACF22301-F690-4096-9864-3D0732AA6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371A2-6F3D-46C5-B4F7-8DFF45D42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bbca1-cdab-4831-957f-6b588af053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22321</TotalTime>
  <Words>111</Words>
  <Application>Microsoft Office PowerPoint</Application>
  <PresentationFormat>Širokoúhlá obrazovka</PresentationFormat>
  <Paragraphs>14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LUŇÁKOVÁ Veronika (Dr.Max CZE)</dc:creator>
  <cp:lastModifiedBy>Alena Šindelářová</cp:lastModifiedBy>
  <cp:revision>140</cp:revision>
  <dcterms:created xsi:type="dcterms:W3CDTF">2019-10-31T14:26:34Z</dcterms:created>
  <dcterms:modified xsi:type="dcterms:W3CDTF">2023-04-28T19:08:16Z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0x010100D5263F45B02E5B4BB78BCE03DEEAACE4</vt:lpwstr>
  </property>
</Properties>
</file>